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
  </p:notesMasterIdLst>
  <p:sldIdLst>
    <p:sldId id="258"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60" y="1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45C3C7-05BB-485C-ABCB-25D9C24AAF87}" type="datetimeFigureOut">
              <a:rPr lang="en-US" smtClean="0"/>
              <a:pPr/>
              <a:t>2/10/2014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34DC3B-155F-479A-9F80-9924D4D6543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34DC3B-155F-479A-9F80-9924D4D65431}"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6D8F304-8572-412C-B270-C869E43908F7}" type="datetimeFigureOut">
              <a:rPr lang="en-US" smtClean="0"/>
              <a:pPr/>
              <a:t>2/10/2014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F57BEAE-FCFA-4E85-9CC7-3843CD273CE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D8F304-8572-412C-B270-C869E43908F7}" type="datetimeFigureOut">
              <a:rPr lang="en-US" smtClean="0"/>
              <a:pPr/>
              <a:t>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57BEAE-FCFA-4E85-9CC7-3843CD273CE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D8F304-8572-412C-B270-C869E43908F7}" type="datetimeFigureOut">
              <a:rPr lang="en-US" smtClean="0"/>
              <a:pPr/>
              <a:t>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57BEAE-FCFA-4E85-9CC7-3843CD273CE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D8F304-8572-412C-B270-C869E43908F7}" type="datetimeFigureOut">
              <a:rPr lang="en-US" smtClean="0"/>
              <a:pPr/>
              <a:t>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57BEAE-FCFA-4E85-9CC7-3843CD273CE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6D8F304-8572-412C-B270-C869E43908F7}" type="datetimeFigureOut">
              <a:rPr lang="en-US" smtClean="0"/>
              <a:pPr/>
              <a:t>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57BEAE-FCFA-4E85-9CC7-3843CD273CE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6D8F304-8572-412C-B270-C869E43908F7}" type="datetimeFigureOut">
              <a:rPr lang="en-US" smtClean="0"/>
              <a:pPr/>
              <a:t>2/10/2014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57BEAE-FCFA-4E85-9CC7-3843CD273CE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6D8F304-8572-412C-B270-C869E43908F7}" type="datetimeFigureOut">
              <a:rPr lang="en-US" smtClean="0"/>
              <a:pPr/>
              <a:t>2/10/2014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57BEAE-FCFA-4E85-9CC7-3843CD273CE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6D8F304-8572-412C-B270-C869E43908F7}" type="datetimeFigureOut">
              <a:rPr lang="en-US" smtClean="0"/>
              <a:pPr/>
              <a:t>2/10/2014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57BEAE-FCFA-4E85-9CC7-3843CD273CE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D8F304-8572-412C-B270-C869E43908F7}" type="datetimeFigureOut">
              <a:rPr lang="en-US" smtClean="0"/>
              <a:pPr/>
              <a:t>2/10/2014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57BEAE-FCFA-4E85-9CC7-3843CD273CE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6D8F304-8572-412C-B270-C869E43908F7}" type="datetimeFigureOut">
              <a:rPr lang="en-US" smtClean="0"/>
              <a:pPr/>
              <a:t>2/10/2014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57BEAE-FCFA-4E85-9CC7-3843CD273CE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6D8F304-8572-412C-B270-C869E43908F7}" type="datetimeFigureOut">
              <a:rPr lang="en-US" smtClean="0"/>
              <a:pPr/>
              <a:t>2/10/2014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DF57BEAE-FCFA-4E85-9CC7-3843CD273CEF}"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6D8F304-8572-412C-B270-C869E43908F7}" type="datetimeFigureOut">
              <a:rPr lang="en-US" smtClean="0"/>
              <a:pPr/>
              <a:t>2/10/2014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57BEAE-FCFA-4E85-9CC7-3843CD273CEF}"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deq.virginia.gov/" TargetMode="External"/><Relationship Id="rId3" Type="http://schemas.openxmlformats.org/officeDocument/2006/relationships/notesSlide" Target="../notesSlides/notesSlide1.xml"/><Relationship Id="rId7" Type="http://schemas.openxmlformats.org/officeDocument/2006/relationships/hyperlink" Target="http://www.vdh.virginia.gov/odw"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http://www.vdh.state.va.us/odw/" TargetMode="External"/><Relationship Id="rId5" Type="http://schemas.openxmlformats.org/officeDocument/2006/relationships/image" Target="../media/image3.jpeg"/><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533650" y="95251"/>
            <a:ext cx="6096000" cy="962024"/>
          </a:xfrm>
          <a:prstGeom prst="rect">
            <a:avLst/>
          </a:prstGeom>
        </p:spPr>
        <p:txBody>
          <a:bodyPr vert="horz" lIns="18288" tIns="18288" rIns="0" bIns="18288"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rgbClr val="C00000"/>
                </a:solidFill>
                <a:effectLst/>
                <a:uLnTx/>
                <a:uFillTx/>
                <a:latin typeface="Albertus Extra Bold" pitchFamily="34" charset="0"/>
                <a:ea typeface="+mj-ea"/>
                <a:cs typeface="+mj-cs"/>
              </a:rPr>
              <a:t>Factsheet: Proper Permanent Well Abandonment for Virginia Coastal Plain Wells </a:t>
            </a:r>
            <a:br>
              <a:rPr kumimoji="0" lang="en-US" sz="2000" b="0" i="0" u="none" strike="noStrike" kern="1200" cap="none" spc="0" normalizeH="0" baseline="0" noProof="0" dirty="0" smtClean="0">
                <a:ln>
                  <a:noFill/>
                </a:ln>
                <a:solidFill>
                  <a:srgbClr val="C00000"/>
                </a:solidFill>
                <a:effectLst/>
                <a:uLnTx/>
                <a:uFillTx/>
                <a:latin typeface="Albertus Extra Bold" pitchFamily="34" charset="0"/>
                <a:ea typeface="+mj-ea"/>
                <a:cs typeface="+mj-cs"/>
              </a:rPr>
            </a:br>
            <a:endParaRPr kumimoji="0" lang="en-US" sz="12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Subtitle 2"/>
          <p:cNvSpPr txBox="1">
            <a:spLocks/>
          </p:cNvSpPr>
          <p:nvPr/>
        </p:nvSpPr>
        <p:spPr>
          <a:xfrm>
            <a:off x="3943350" y="2609850"/>
            <a:ext cx="5105400" cy="5029200"/>
          </a:xfrm>
          <a:prstGeom prst="rect">
            <a:avLst/>
          </a:prstGeom>
        </p:spPr>
        <p:txBody>
          <a:bodyPr vert="horz">
            <a:normAutofit/>
          </a:bodyPr>
          <a:lstStyle/>
          <a:p>
            <a:pPr marL="274320" marR="0" lvl="0" indent="-274320" algn="just" defTabSz="914400" rtl="0" eaLnBrk="1" fontAlgn="auto" latinLnBrk="0" hangingPunct="1">
              <a:lnSpc>
                <a:spcPct val="100000"/>
              </a:lnSpc>
              <a:spcBef>
                <a:spcPct val="20000"/>
              </a:spcBef>
              <a:spcAft>
                <a:spcPts val="0"/>
              </a:spcAft>
              <a:buClr>
                <a:schemeClr val="accent3"/>
              </a:buClr>
              <a:buSzPct val="95000"/>
              <a:tabLst/>
              <a:defRPr/>
            </a:pPr>
            <a:r>
              <a:rPr kumimoji="0" lang="en-US" sz="1100" b="1" i="0" u="none" strike="noStrike" kern="1200" cap="none" spc="0" normalizeH="0" baseline="0" noProof="0" dirty="0" smtClean="0">
                <a:ln>
                  <a:noFill/>
                </a:ln>
                <a:solidFill>
                  <a:srgbClr val="C00000"/>
                </a:solidFill>
                <a:effectLst/>
                <a:uLnTx/>
                <a:uFillTx/>
                <a:latin typeface="Albertus Extra Bold" pitchFamily="34" charset="0"/>
                <a:ea typeface="+mn-ea"/>
                <a:cs typeface="+mn-cs"/>
              </a:rPr>
              <a:t>Basic Steps for the Permanent Abandonment of Ground Water Wells. </a:t>
            </a:r>
          </a:p>
          <a:p>
            <a:pPr marR="0" lvl="0" algn="just" defTabSz="914400" rtl="0" eaLnBrk="1" fontAlgn="auto" latinLnBrk="0" hangingPunct="1">
              <a:lnSpc>
                <a:spcPct val="100000"/>
              </a:lnSpc>
              <a:spcBef>
                <a:spcPct val="20000"/>
              </a:spcBef>
              <a:spcAft>
                <a:spcPts val="0"/>
              </a:spcAft>
              <a:buClr>
                <a:schemeClr val="accent3"/>
              </a:buClr>
              <a:buSzPct val="95000"/>
              <a:tabLst/>
              <a:defRPr/>
            </a:pPr>
            <a:r>
              <a:rPr kumimoji="0" lang="en-US" sz="1000" b="0" i="0" u="none" strike="noStrike" kern="1200" cap="none" spc="0" normalizeH="0" baseline="0" noProof="0" dirty="0" smtClean="0">
                <a:ln>
                  <a:noFill/>
                </a:ln>
                <a:solidFill>
                  <a:schemeClr val="tx1"/>
                </a:solidFill>
                <a:effectLst/>
                <a:uLnTx/>
                <a:uFillTx/>
                <a:latin typeface="Albertus Extra Bold" pitchFamily="34" charset="0"/>
                <a:ea typeface="+mn-ea"/>
                <a:cs typeface="+mn-cs"/>
              </a:rPr>
              <a:t>Note: Gathering information on the well construction including the completed depth should be done early in the planning process since the depth and size of the well govern the amount of materials and equipment needed for the abandonment. </a:t>
            </a:r>
          </a:p>
          <a:p>
            <a:pPr marR="0" lvl="0" algn="just" defTabSz="914400" rtl="0" eaLnBrk="1" fontAlgn="auto" latinLnBrk="0" hangingPunct="1">
              <a:lnSpc>
                <a:spcPct val="100000"/>
              </a:lnSpc>
              <a:spcBef>
                <a:spcPct val="20000"/>
              </a:spcBef>
              <a:spcAft>
                <a:spcPts val="0"/>
              </a:spcAft>
              <a:buClr>
                <a:schemeClr val="accent3"/>
              </a:buClr>
              <a:buSzPct val="95000"/>
              <a:tabLst/>
              <a:defRPr/>
            </a:pPr>
            <a:r>
              <a:rPr kumimoji="0" lang="en-US" sz="1000" b="0" i="0" u="none" strike="noStrike" kern="1200" cap="none" spc="0" normalizeH="0" baseline="0" noProof="0" dirty="0" smtClean="0">
                <a:ln>
                  <a:noFill/>
                </a:ln>
                <a:solidFill>
                  <a:schemeClr val="tx1"/>
                </a:solidFill>
                <a:effectLst/>
                <a:uLnTx/>
                <a:uFillTx/>
                <a:latin typeface="Albertus Extra Bold" pitchFamily="34" charset="0"/>
                <a:ea typeface="+mn-ea"/>
                <a:cs typeface="+mn-cs"/>
              </a:rPr>
              <a:t>All casing and screen materials may be salvaged. </a:t>
            </a:r>
          </a:p>
          <a:p>
            <a:pPr marR="0" lvl="0" algn="just" defTabSz="914400" rtl="0" eaLnBrk="1" fontAlgn="auto" latinLnBrk="0" hangingPunct="1">
              <a:lnSpc>
                <a:spcPct val="100000"/>
              </a:lnSpc>
              <a:spcBef>
                <a:spcPct val="20000"/>
              </a:spcBef>
              <a:spcAft>
                <a:spcPts val="0"/>
              </a:spcAft>
              <a:buClr>
                <a:schemeClr val="accent3"/>
              </a:buClr>
              <a:buSzPct val="95000"/>
              <a:tabLst/>
              <a:defRPr/>
            </a:pPr>
            <a:r>
              <a:rPr kumimoji="0" lang="en-US" sz="1000" b="1" i="0" u="none" strike="noStrike" kern="1200" cap="none" spc="0" normalizeH="0" baseline="0" noProof="0" dirty="0" smtClean="0">
                <a:ln>
                  <a:noFill/>
                </a:ln>
                <a:solidFill>
                  <a:schemeClr val="tx1"/>
                </a:solidFill>
                <a:effectLst/>
                <a:uLnTx/>
                <a:uFillTx/>
                <a:latin typeface="Albertus Extra Bold" pitchFamily="34" charset="0"/>
                <a:ea typeface="+mn-ea"/>
                <a:cs typeface="+mn-cs"/>
              </a:rPr>
              <a:t>Step 1</a:t>
            </a:r>
            <a:r>
              <a:rPr kumimoji="0" lang="en-US" sz="1000" b="0" i="0" u="none" strike="noStrike" kern="1200" cap="none" spc="0" normalizeH="0" baseline="0" noProof="0" dirty="0" smtClean="0">
                <a:ln>
                  <a:noFill/>
                </a:ln>
                <a:solidFill>
                  <a:schemeClr val="tx1"/>
                </a:solidFill>
                <a:effectLst/>
                <a:uLnTx/>
                <a:uFillTx/>
                <a:latin typeface="Albertus Extra Bold" pitchFamily="34" charset="0"/>
                <a:ea typeface="+mn-ea"/>
                <a:cs typeface="+mn-cs"/>
              </a:rPr>
              <a:t>: The well must be checked from land surface to the entire depth of the well before it is plugged to make sure the well is free of obstructions that may interfere with grouting operations. </a:t>
            </a:r>
          </a:p>
          <a:p>
            <a:pPr marR="0" lvl="0" algn="just" defTabSz="914400" rtl="0" eaLnBrk="1" fontAlgn="auto" latinLnBrk="0" hangingPunct="1">
              <a:lnSpc>
                <a:spcPct val="100000"/>
              </a:lnSpc>
              <a:spcBef>
                <a:spcPct val="20000"/>
              </a:spcBef>
              <a:spcAft>
                <a:spcPts val="0"/>
              </a:spcAft>
              <a:buClr>
                <a:schemeClr val="accent3"/>
              </a:buClr>
              <a:buSzPct val="95000"/>
              <a:tabLst/>
              <a:defRPr/>
            </a:pPr>
            <a:r>
              <a:rPr kumimoji="0" lang="en-US" sz="1000" b="1" i="0" u="none" strike="noStrike" kern="1200" cap="none" spc="0" normalizeH="0" baseline="0" noProof="0" dirty="0" smtClean="0">
                <a:ln>
                  <a:noFill/>
                </a:ln>
                <a:solidFill>
                  <a:schemeClr val="tx1"/>
                </a:solidFill>
                <a:effectLst/>
                <a:uLnTx/>
                <a:uFillTx/>
                <a:latin typeface="Albertus Extra Bold" pitchFamily="34" charset="0"/>
                <a:ea typeface="+mn-ea"/>
                <a:cs typeface="+mn-cs"/>
              </a:rPr>
              <a:t>Step 2</a:t>
            </a:r>
            <a:r>
              <a:rPr kumimoji="0" lang="en-US" sz="1000" b="0" i="0" u="none" strike="noStrike" kern="1200" cap="none" spc="0" normalizeH="0" baseline="0" noProof="0" dirty="0" smtClean="0">
                <a:ln>
                  <a:noFill/>
                </a:ln>
                <a:solidFill>
                  <a:schemeClr val="tx1"/>
                </a:solidFill>
                <a:effectLst/>
                <a:uLnTx/>
                <a:uFillTx/>
                <a:latin typeface="Albertus Extra Bold" pitchFamily="34" charset="0"/>
                <a:ea typeface="+mn-ea"/>
                <a:cs typeface="+mn-cs"/>
              </a:rPr>
              <a:t>: The well must be thoroughly chlorinated prior to grouting per VDH requirements. </a:t>
            </a:r>
          </a:p>
          <a:p>
            <a:pPr marR="0" lvl="0" algn="just" defTabSz="914400" rtl="0" eaLnBrk="1" fontAlgn="auto" latinLnBrk="0" hangingPunct="1">
              <a:lnSpc>
                <a:spcPct val="100000"/>
              </a:lnSpc>
              <a:spcBef>
                <a:spcPct val="20000"/>
              </a:spcBef>
              <a:spcAft>
                <a:spcPts val="0"/>
              </a:spcAft>
              <a:buClr>
                <a:schemeClr val="accent3"/>
              </a:buClr>
              <a:buSzPct val="95000"/>
              <a:tabLst/>
              <a:defRPr/>
            </a:pPr>
            <a:r>
              <a:rPr kumimoji="0" lang="en-US" sz="1000" b="1" i="0" u="none" strike="noStrike" kern="1200" cap="none" spc="0" normalizeH="0" baseline="0" noProof="0" dirty="0" smtClean="0">
                <a:ln>
                  <a:noFill/>
                </a:ln>
                <a:solidFill>
                  <a:schemeClr val="tx1"/>
                </a:solidFill>
                <a:effectLst/>
                <a:uLnTx/>
                <a:uFillTx/>
                <a:latin typeface="Albertus Extra Bold" pitchFamily="34" charset="0"/>
                <a:ea typeface="+mn-ea"/>
                <a:cs typeface="+mn-cs"/>
              </a:rPr>
              <a:t>Step 3</a:t>
            </a:r>
            <a:r>
              <a:rPr kumimoji="0" lang="en-US" sz="1000" b="0" i="0" u="none" strike="noStrike" kern="1200" cap="none" spc="0" normalizeH="0" baseline="0" noProof="0" dirty="0" smtClean="0">
                <a:ln>
                  <a:noFill/>
                </a:ln>
                <a:solidFill>
                  <a:schemeClr val="tx1"/>
                </a:solidFill>
                <a:effectLst/>
                <a:uLnTx/>
                <a:uFillTx/>
                <a:latin typeface="Albertus Extra Bold" pitchFamily="34" charset="0"/>
                <a:ea typeface="+mn-ea"/>
                <a:cs typeface="+mn-cs"/>
              </a:rPr>
              <a:t>: Grouting the well: Bored wells (usually 24 to 36 inch diameter wells) shall be completely filled with cement grout or dry clay compacted in place. </a:t>
            </a:r>
          </a:p>
          <a:p>
            <a:pPr marR="0" lvl="0" algn="just" defTabSz="914400" rtl="0" eaLnBrk="1" fontAlgn="auto" latinLnBrk="0" hangingPunct="1">
              <a:lnSpc>
                <a:spcPct val="100000"/>
              </a:lnSpc>
              <a:spcBef>
                <a:spcPct val="20000"/>
              </a:spcBef>
              <a:spcAft>
                <a:spcPts val="0"/>
              </a:spcAft>
              <a:buClr>
                <a:schemeClr val="accent3"/>
              </a:buClr>
              <a:buSzPct val="95000"/>
              <a:tabLst/>
              <a:defRPr/>
            </a:pPr>
            <a:r>
              <a:rPr kumimoji="0" lang="en-US" sz="1000" b="0" i="0" u="none" strike="noStrike" kern="1200" cap="none" spc="0" normalizeH="0" baseline="0" noProof="0" dirty="0" smtClean="0">
                <a:ln>
                  <a:noFill/>
                </a:ln>
                <a:solidFill>
                  <a:schemeClr val="tx1"/>
                </a:solidFill>
                <a:effectLst/>
                <a:uLnTx/>
                <a:uFillTx/>
                <a:latin typeface="Albertus Extra Bold" pitchFamily="34" charset="0"/>
                <a:ea typeface="+mn-ea"/>
                <a:cs typeface="+mn-cs"/>
              </a:rPr>
              <a:t>Wells constructed in unconsolidated formations  (aka drilled wells) shall be completely filled with cement grout or </a:t>
            </a:r>
            <a:r>
              <a:rPr kumimoji="0" lang="en-US" sz="1000" b="0" i="0" u="none" strike="noStrike" kern="1200" cap="none" spc="0" normalizeH="0" baseline="0" noProof="0" dirty="0" err="1" smtClean="0">
                <a:ln>
                  <a:noFill/>
                </a:ln>
                <a:solidFill>
                  <a:schemeClr val="tx1"/>
                </a:solidFill>
                <a:effectLst/>
                <a:uLnTx/>
                <a:uFillTx/>
                <a:latin typeface="Albertus Extra Bold" pitchFamily="34" charset="0"/>
                <a:ea typeface="+mn-ea"/>
                <a:cs typeface="+mn-cs"/>
              </a:rPr>
              <a:t>bentonite</a:t>
            </a:r>
            <a:r>
              <a:rPr kumimoji="0" lang="en-US" sz="1000" b="0" i="0" u="none" strike="noStrike" kern="1200" cap="none" spc="0" normalizeH="0" baseline="0" noProof="0" dirty="0" smtClean="0">
                <a:ln>
                  <a:noFill/>
                </a:ln>
                <a:solidFill>
                  <a:schemeClr val="tx1"/>
                </a:solidFill>
                <a:effectLst/>
                <a:uLnTx/>
                <a:uFillTx/>
                <a:latin typeface="Albertus Extra Bold" pitchFamily="34" charset="0"/>
                <a:ea typeface="+mn-ea"/>
                <a:cs typeface="+mn-cs"/>
              </a:rPr>
              <a:t> slurry by introduction through a pipe initially extending to the bottom of the well. Such pipe, referred to as a </a:t>
            </a:r>
            <a:r>
              <a:rPr kumimoji="0" lang="en-US" sz="1000" b="0" i="0" u="none" strike="noStrike" kern="1200" cap="none" spc="0" normalizeH="0" baseline="0" noProof="0" dirty="0" err="1" smtClean="0">
                <a:ln>
                  <a:noFill/>
                </a:ln>
                <a:solidFill>
                  <a:schemeClr val="tx1"/>
                </a:solidFill>
                <a:effectLst/>
                <a:uLnTx/>
                <a:uFillTx/>
                <a:latin typeface="Albertus Extra Bold" pitchFamily="34" charset="0"/>
                <a:ea typeface="+mn-ea"/>
                <a:cs typeface="+mn-cs"/>
              </a:rPr>
              <a:t>tremmie</a:t>
            </a:r>
            <a:r>
              <a:rPr kumimoji="0" lang="en-US" sz="1000" b="0" i="0" u="none" strike="noStrike" kern="1200" cap="none" spc="0" normalizeH="0" baseline="0" noProof="0" dirty="0" smtClean="0">
                <a:ln>
                  <a:noFill/>
                </a:ln>
                <a:solidFill>
                  <a:schemeClr val="tx1"/>
                </a:solidFill>
                <a:effectLst/>
                <a:uLnTx/>
                <a:uFillTx/>
                <a:latin typeface="Albertus Extra Bold" pitchFamily="34" charset="0"/>
                <a:ea typeface="+mn-ea"/>
                <a:cs typeface="+mn-cs"/>
              </a:rPr>
              <a:t> pipe) must be inserted to the bottom of the well and raised slowly to ensure the pipe remains submerged in grout, as the well is filled with the grout. </a:t>
            </a:r>
          </a:p>
          <a:p>
            <a:pPr marR="0" lvl="0" algn="just" defTabSz="914400" rtl="0" eaLnBrk="1" fontAlgn="auto" latinLnBrk="0" hangingPunct="1">
              <a:lnSpc>
                <a:spcPct val="100000"/>
              </a:lnSpc>
              <a:spcBef>
                <a:spcPct val="20000"/>
              </a:spcBef>
              <a:spcAft>
                <a:spcPts val="0"/>
              </a:spcAft>
              <a:buClr>
                <a:schemeClr val="accent3"/>
              </a:buClr>
              <a:buSzPct val="95000"/>
              <a:tabLst/>
              <a:defRPr/>
            </a:pPr>
            <a:r>
              <a:rPr kumimoji="0" lang="en-US" sz="1000" b="0" i="0" u="none" strike="noStrike" kern="1200" cap="none" spc="0" normalizeH="0" baseline="0" noProof="0" dirty="0" smtClean="0">
                <a:ln>
                  <a:noFill/>
                </a:ln>
                <a:solidFill>
                  <a:schemeClr val="tx1"/>
                </a:solidFill>
                <a:effectLst/>
                <a:uLnTx/>
                <a:uFillTx/>
                <a:latin typeface="Albertus Extra Bold" pitchFamily="34" charset="0"/>
                <a:ea typeface="+mn-ea"/>
                <a:cs typeface="+mn-cs"/>
              </a:rPr>
              <a:t>Wells constructed in consolidated rock formations or which penetrate zones of consolidated rock may be filled with sand or gravel opposite the zones of consolidated rock. The top of the sand or gravel fill must be at least five feet below the top of the consolidated rock. The remainder of the well shall be filled with sand-cement grout only. </a:t>
            </a:r>
          </a:p>
          <a:p>
            <a:pPr marR="0" lvl="0" algn="just" defTabSz="914400" rtl="0" eaLnBrk="1" fontAlgn="auto" latinLnBrk="0" hangingPunct="1">
              <a:lnSpc>
                <a:spcPct val="100000"/>
              </a:lnSpc>
              <a:spcBef>
                <a:spcPct val="20000"/>
              </a:spcBef>
              <a:spcAft>
                <a:spcPts val="0"/>
              </a:spcAft>
              <a:buClr>
                <a:schemeClr val="accent3"/>
              </a:buClr>
              <a:buSzPct val="95000"/>
              <a:tabLst/>
              <a:defRPr/>
            </a:pPr>
            <a:r>
              <a:rPr kumimoji="0" lang="en-US" sz="1000" b="1" i="0" u="none" strike="noStrike" kern="1200" cap="none" spc="0" normalizeH="0" baseline="0" noProof="0" dirty="0" smtClean="0">
                <a:ln>
                  <a:noFill/>
                </a:ln>
                <a:solidFill>
                  <a:schemeClr val="tx1"/>
                </a:solidFill>
                <a:effectLst/>
                <a:uLnTx/>
                <a:uFillTx/>
                <a:latin typeface="Albertus Extra Bold" pitchFamily="34" charset="0"/>
                <a:ea typeface="+mn-ea"/>
                <a:cs typeface="+mn-cs"/>
              </a:rPr>
              <a:t>Step 4</a:t>
            </a:r>
            <a:r>
              <a:rPr kumimoji="0" lang="en-US" sz="1000" b="0" i="0" u="none" strike="noStrike" kern="1200" cap="none" spc="0" normalizeH="0" baseline="0" noProof="0" dirty="0" smtClean="0">
                <a:ln>
                  <a:noFill/>
                </a:ln>
                <a:solidFill>
                  <a:schemeClr val="tx1"/>
                </a:solidFill>
                <a:effectLst/>
                <a:uLnTx/>
                <a:uFillTx/>
                <a:latin typeface="Albertus Extra Bold" pitchFamily="34" charset="0"/>
                <a:ea typeface="+mn-ea"/>
                <a:cs typeface="+mn-cs"/>
              </a:rPr>
              <a:t>: Remember to document the abandonment procedures including the method used, the materials used and the GPS location and reference datum.</a:t>
            </a:r>
            <a:endParaRPr kumimoji="0" lang="en-US" sz="2600" b="0" i="0" u="none" strike="noStrike" kern="1200" cap="none" spc="0" normalizeH="0" baseline="0" noProof="0" dirty="0" smtClean="0">
              <a:ln>
                <a:noFill/>
              </a:ln>
              <a:solidFill>
                <a:schemeClr val="tx1"/>
              </a:solidFill>
              <a:effectLst/>
              <a:uLnTx/>
              <a:uFillTx/>
              <a:latin typeface="Arial Narrow" pitchFamily="34" charset="0"/>
              <a:ea typeface="+mn-ea"/>
              <a:cs typeface="+mn-cs"/>
            </a:endParaRPr>
          </a:p>
        </p:txBody>
      </p:sp>
      <p:graphicFrame>
        <p:nvGraphicFramePr>
          <p:cNvPr id="6" name="Object 2"/>
          <p:cNvGraphicFramePr>
            <a:graphicFrameLocks noChangeAspect="1"/>
          </p:cNvGraphicFramePr>
          <p:nvPr/>
        </p:nvGraphicFramePr>
        <p:xfrm>
          <a:off x="609600" y="196850"/>
          <a:ext cx="1828800" cy="736600"/>
        </p:xfrm>
        <a:graphic>
          <a:graphicData uri="http://schemas.openxmlformats.org/presentationml/2006/ole">
            <p:oleObj spid="_x0000_s15362" name="Picture" r:id="rId4" imgW="2100404" imgH="851026" progId="Word.Picture.8">
              <p:embed/>
            </p:oleObj>
          </a:graphicData>
        </a:graphic>
      </p:graphicFrame>
      <p:pic>
        <p:nvPicPr>
          <p:cNvPr id="7" name="Picture 6" descr="OW-I and OW-J 028.jpg"/>
          <p:cNvPicPr>
            <a:picLocks noChangeAspect="1"/>
          </p:cNvPicPr>
          <p:nvPr/>
        </p:nvPicPr>
        <p:blipFill>
          <a:blip r:embed="rId5" cstate="print"/>
          <a:stretch>
            <a:fillRect/>
          </a:stretch>
        </p:blipFill>
        <p:spPr>
          <a:xfrm>
            <a:off x="4038600" y="1195657"/>
            <a:ext cx="2160270" cy="1280160"/>
          </a:xfrm>
          <a:prstGeom prst="rect">
            <a:avLst/>
          </a:prstGeom>
        </p:spPr>
      </p:pic>
      <p:sp>
        <p:nvSpPr>
          <p:cNvPr id="8" name="TextBox 7"/>
          <p:cNvSpPr txBox="1"/>
          <p:nvPr/>
        </p:nvSpPr>
        <p:spPr>
          <a:xfrm>
            <a:off x="304800" y="1109067"/>
            <a:ext cx="3581400" cy="3970318"/>
          </a:xfrm>
          <a:prstGeom prst="rect">
            <a:avLst/>
          </a:prstGeom>
          <a:noFill/>
        </p:spPr>
        <p:txBody>
          <a:bodyPr wrap="square" rtlCol="0" anchor="t">
            <a:spAutoFit/>
          </a:bodyPr>
          <a:lstStyle/>
          <a:p>
            <a:pPr algn="just"/>
            <a:r>
              <a:rPr lang="en-US" sz="1200" b="1" dirty="0" smtClean="0">
                <a:solidFill>
                  <a:srgbClr val="C00000"/>
                </a:solidFill>
                <a:latin typeface="Albertus Extra Bold" pitchFamily="34" charset="0"/>
              </a:rPr>
              <a:t>Why is proper well abandonment important? </a:t>
            </a:r>
          </a:p>
          <a:p>
            <a:pPr algn="just"/>
            <a:r>
              <a:rPr lang="en-US" sz="1000" dirty="0" smtClean="0">
                <a:latin typeface="Albertus Extra Bold" pitchFamily="34" charset="0"/>
                <a:cs typeface="Arial" pitchFamily="34" charset="0"/>
              </a:rPr>
              <a:t>Out of service or improperly abandoned wells pose a number of threats to Virginia’s Coastal Plain aquifer system. These wells may allow the movement of water into and between aquifers that would not naturally occur whereby mixing waters of different water quality and hydraulic head.  This situation could create a potential “drain point” in an aquifer.  </a:t>
            </a:r>
          </a:p>
          <a:p>
            <a:pPr algn="just"/>
            <a:endParaRPr lang="en-US" sz="1000" dirty="0" smtClean="0">
              <a:latin typeface="Albertus Extra Bold" pitchFamily="34" charset="0"/>
              <a:cs typeface="Arial" pitchFamily="34" charset="0"/>
            </a:endParaRPr>
          </a:p>
          <a:p>
            <a:pPr algn="just"/>
            <a:r>
              <a:rPr lang="en-US" sz="1000" dirty="0" smtClean="0">
                <a:latin typeface="Albertus Extra Bold" pitchFamily="34" charset="0"/>
                <a:cs typeface="Arial" pitchFamily="34" charset="0"/>
              </a:rPr>
              <a:t>The compromised and/or deteriorated well also acts as a “conduit”  to move contaminated groundwater from the shallow unconfined water table aquifer to the deeper confined artesian aquifers or nearby surface water bodies.  Sources of contamination include underground storage tanks, failed septic tank and/or </a:t>
            </a:r>
            <a:r>
              <a:rPr lang="en-US" sz="1000" dirty="0" err="1" smtClean="0">
                <a:latin typeface="Albertus Extra Bold" pitchFamily="34" charset="0"/>
                <a:cs typeface="Arial" pitchFamily="34" charset="0"/>
              </a:rPr>
              <a:t>drainfields</a:t>
            </a:r>
            <a:r>
              <a:rPr lang="en-US" sz="1000" dirty="0" smtClean="0">
                <a:latin typeface="Albertus Extra Bold" pitchFamily="34" charset="0"/>
                <a:cs typeface="Arial" pitchFamily="34" charset="0"/>
              </a:rPr>
              <a:t>, road salt, landfills, subsurface liquid transportation lines, and vandalism.  </a:t>
            </a:r>
          </a:p>
          <a:p>
            <a:pPr algn="just"/>
            <a:endParaRPr lang="en-US" sz="1000" dirty="0" smtClean="0">
              <a:latin typeface="Albertus Extra Bold" pitchFamily="34" charset="0"/>
              <a:cs typeface="Arial" pitchFamily="34" charset="0"/>
            </a:endParaRPr>
          </a:p>
          <a:p>
            <a:pPr algn="just"/>
            <a:r>
              <a:rPr lang="en-US" sz="1000" dirty="0" smtClean="0">
                <a:latin typeface="Albertus Extra Bold" pitchFamily="34" charset="0"/>
                <a:cs typeface="Arial" pitchFamily="34" charset="0"/>
              </a:rPr>
              <a:t>In addition, uncapped wells do pose a hazard to young children and wildlife who could become trapped in the wells.  These are serious threats to our water supply especially when multiplied by the numerous wells left improperly abandoned throughout the region.   It is the responsibility of a well owner to properly abandon and document the abandonment of any out of use well.</a:t>
            </a:r>
            <a:endParaRPr lang="en-US" sz="1000" dirty="0">
              <a:latin typeface="Albertus Extra Bold" pitchFamily="34" charset="0"/>
            </a:endParaRPr>
          </a:p>
        </p:txBody>
      </p:sp>
      <p:sp>
        <p:nvSpPr>
          <p:cNvPr id="10" name="TextBox 9"/>
          <p:cNvSpPr txBox="1"/>
          <p:nvPr/>
        </p:nvSpPr>
        <p:spPr>
          <a:xfrm>
            <a:off x="304800" y="4984493"/>
            <a:ext cx="3657600" cy="1815882"/>
          </a:xfrm>
          <a:prstGeom prst="rect">
            <a:avLst/>
          </a:prstGeom>
          <a:noFill/>
        </p:spPr>
        <p:txBody>
          <a:bodyPr wrap="square" rtlCol="0" anchor="ctr">
            <a:spAutoFit/>
          </a:bodyPr>
          <a:lstStyle/>
          <a:p>
            <a:pPr algn="just"/>
            <a:r>
              <a:rPr lang="en-US" sz="1200" b="1" dirty="0" smtClean="0">
                <a:solidFill>
                  <a:srgbClr val="C00000"/>
                </a:solidFill>
                <a:latin typeface="Albertus Extra Bold" pitchFamily="34" charset="0"/>
              </a:rPr>
              <a:t>What Regulations apply?   </a:t>
            </a:r>
            <a:r>
              <a:rPr lang="en-US" sz="1000" dirty="0" smtClean="0">
                <a:latin typeface="Albertus Extra Bold" pitchFamily="34" charset="0"/>
              </a:rPr>
              <a:t>Proper permanent well abandonment is specified in the Virginia Department of Health (VDH) Waterworks Regulations 12VAC5-590-840 B which covers public wells, Class I and Class II wells, etc., and in the Private Well Regulations 12VAC5-630-450. which governs Class III wells, including residential wells,  observation, monitoring, and remediation wells.  In addition, the 1992 Ground Water Withdrawal Regulations  9VAC25-610 requires the protection of aquifer quality and aquifer ground water levels. </a:t>
            </a:r>
            <a:endParaRPr lang="en-US" sz="1000" dirty="0">
              <a:solidFill>
                <a:srgbClr val="C00000"/>
              </a:solidFill>
              <a:latin typeface="Albertus Extra Bold" pitchFamily="34" charset="0"/>
            </a:endParaRPr>
          </a:p>
        </p:txBody>
      </p:sp>
      <p:sp>
        <p:nvSpPr>
          <p:cNvPr id="12" name="TextBox 11">
            <a:hlinkClick r:id="rId6"/>
          </p:cNvPr>
          <p:cNvSpPr txBox="1"/>
          <p:nvPr/>
        </p:nvSpPr>
        <p:spPr>
          <a:xfrm>
            <a:off x="3743325" y="804862"/>
            <a:ext cx="2053767" cy="261610"/>
          </a:xfrm>
          <a:prstGeom prst="rect">
            <a:avLst/>
          </a:prstGeom>
          <a:noFill/>
        </p:spPr>
        <p:txBody>
          <a:bodyPr wrap="none" rtlCol="0">
            <a:spAutoFit/>
          </a:bodyPr>
          <a:lstStyle/>
          <a:p>
            <a:r>
              <a:rPr lang="en-US" sz="1100" b="1" dirty="0" smtClean="0">
                <a:solidFill>
                  <a:schemeClr val="tx1">
                    <a:lumMod val="95000"/>
                    <a:lumOff val="5000"/>
                  </a:schemeClr>
                </a:solidFill>
                <a:latin typeface="+mj-lt"/>
              </a:rPr>
              <a:t>VDH  </a:t>
            </a:r>
            <a:r>
              <a:rPr lang="en-US" sz="1100" u="sng" dirty="0" smtClean="0">
                <a:latin typeface="+mj-lt"/>
                <a:hlinkClick r:id="rId7"/>
              </a:rPr>
              <a:t>www.vdh.virginia.gov/odw</a:t>
            </a:r>
            <a:endParaRPr lang="en-US" sz="1100" b="1" dirty="0">
              <a:latin typeface="+mj-lt"/>
            </a:endParaRPr>
          </a:p>
        </p:txBody>
      </p:sp>
      <p:sp>
        <p:nvSpPr>
          <p:cNvPr id="14" name="TextBox 13">
            <a:hlinkClick r:id="rId6"/>
          </p:cNvPr>
          <p:cNvSpPr txBox="1"/>
          <p:nvPr/>
        </p:nvSpPr>
        <p:spPr>
          <a:xfrm>
            <a:off x="6267450" y="795338"/>
            <a:ext cx="2286000" cy="274320"/>
          </a:xfrm>
          <a:prstGeom prst="rect">
            <a:avLst/>
          </a:prstGeom>
          <a:noFill/>
        </p:spPr>
        <p:txBody>
          <a:bodyPr wrap="square" rtlCol="0">
            <a:spAutoFit/>
          </a:bodyPr>
          <a:lstStyle/>
          <a:p>
            <a:r>
              <a:rPr lang="en-US" sz="1100" b="1" dirty="0" smtClean="0">
                <a:solidFill>
                  <a:schemeClr val="tx1">
                    <a:lumMod val="95000"/>
                    <a:lumOff val="5000"/>
                  </a:schemeClr>
                </a:solidFill>
                <a:latin typeface="+mj-lt"/>
              </a:rPr>
              <a:t>DEQ  </a:t>
            </a:r>
            <a:r>
              <a:rPr lang="en-US" sz="1100" b="1" dirty="0" smtClean="0">
                <a:solidFill>
                  <a:schemeClr val="tx1">
                    <a:lumMod val="95000"/>
                    <a:lumOff val="5000"/>
                  </a:schemeClr>
                </a:solidFill>
                <a:latin typeface="+mj-lt"/>
                <a:hlinkClick r:id="rId8"/>
              </a:rPr>
              <a:t> </a:t>
            </a:r>
            <a:r>
              <a:rPr lang="en-US" sz="1100" u="sng" dirty="0" smtClean="0">
                <a:latin typeface="+mj-lt"/>
                <a:hlinkClick r:id="rId8"/>
              </a:rPr>
              <a:t>http://www.deq.virginia.gov/</a:t>
            </a:r>
            <a:endParaRPr lang="en-US" sz="1100" dirty="0" smtClean="0">
              <a:latin typeface="+mj-lt"/>
            </a:endParaRPr>
          </a:p>
          <a:p>
            <a:endParaRPr lang="en-US" sz="1100" b="1" dirty="0" smtClean="0">
              <a:solidFill>
                <a:schemeClr val="tx1">
                  <a:lumMod val="95000"/>
                  <a:lumOff val="5000"/>
                </a:schemeClr>
              </a:solidFill>
              <a:latin typeface="+mj-lt"/>
            </a:endParaRPr>
          </a:p>
        </p:txBody>
      </p:sp>
      <p:sp>
        <p:nvSpPr>
          <p:cNvPr id="11" name="TextBox 10"/>
          <p:cNvSpPr txBox="1"/>
          <p:nvPr/>
        </p:nvSpPr>
        <p:spPr>
          <a:xfrm>
            <a:off x="6296025" y="1038225"/>
            <a:ext cx="2628900" cy="1538883"/>
          </a:xfrm>
          <a:prstGeom prst="rect">
            <a:avLst/>
          </a:prstGeom>
          <a:noFill/>
        </p:spPr>
        <p:txBody>
          <a:bodyPr wrap="square" rtlCol="0">
            <a:spAutoFit/>
          </a:bodyPr>
          <a:lstStyle/>
          <a:p>
            <a:r>
              <a:rPr lang="en-US" sz="1200" b="1" dirty="0" smtClean="0">
                <a:solidFill>
                  <a:srgbClr val="C00000"/>
                </a:solidFill>
                <a:latin typeface="Albertus Extra Bold" pitchFamily="34" charset="0"/>
              </a:rPr>
              <a:t>What is Proper Permanent Well Abandonment?  </a:t>
            </a:r>
            <a:r>
              <a:rPr lang="en-US" sz="1000" dirty="0" smtClean="0">
                <a:latin typeface="Albertus Extra Bold" pitchFamily="34" charset="0"/>
              </a:rPr>
              <a:t>Permanent Well abandonment is </a:t>
            </a:r>
            <a:r>
              <a:rPr lang="en-US" sz="1000" b="1" dirty="0" smtClean="0">
                <a:latin typeface="Albertus Extra Bold" pitchFamily="34" charset="0"/>
              </a:rPr>
              <a:t>not</a:t>
            </a:r>
            <a:r>
              <a:rPr lang="en-US" sz="1000" dirty="0" smtClean="0">
                <a:latin typeface="Albertus Extra Bold" pitchFamily="34" charset="0"/>
              </a:rPr>
              <a:t> simply capping the well as shown in the photo to the left.  Capping the well is only considered to be temporary abandonment.  Permanent abandonment involves completely filling the well with grout as described in the steps below. </a:t>
            </a:r>
            <a:endParaRPr lang="en-US" sz="1000" dirty="0">
              <a:solidFill>
                <a:srgbClr val="FF0000"/>
              </a:solidFill>
              <a:latin typeface="Albertus Extra Bold"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4114800" cy="5181600"/>
          </a:xfrm>
        </p:spPr>
        <p:txBody>
          <a:bodyPr>
            <a:normAutofit fontScale="92500"/>
          </a:bodyPr>
          <a:lstStyle/>
          <a:p>
            <a:pPr marL="0" indent="0" algn="just">
              <a:buNone/>
            </a:pPr>
            <a:r>
              <a:rPr lang="en-US" sz="1200" b="1" dirty="0" smtClean="0">
                <a:solidFill>
                  <a:srgbClr val="FF0000"/>
                </a:solidFill>
                <a:latin typeface="Albertus Extra Bold" pitchFamily="34" charset="0"/>
              </a:rPr>
              <a:t>What actions are required if unanticipated problems</a:t>
            </a:r>
          </a:p>
          <a:p>
            <a:pPr marL="0" indent="0" algn="just">
              <a:buNone/>
            </a:pPr>
            <a:r>
              <a:rPr lang="en-US" sz="1200" b="1" dirty="0" smtClean="0">
                <a:solidFill>
                  <a:srgbClr val="FF0000"/>
                </a:solidFill>
                <a:latin typeface="Albertus Extra Bold" pitchFamily="34" charset="0"/>
              </a:rPr>
              <a:t>are encountered.  </a:t>
            </a:r>
            <a:r>
              <a:rPr lang="en-US" sz="1200" dirty="0" smtClean="0">
                <a:latin typeface="Albertus Extra Bold" pitchFamily="34" charset="0"/>
              </a:rPr>
              <a:t>Unfortunately, not all well abandonments occur without a hitch.  Obstructions, stuck pumps, etc. can be encountered and must be resolved to allow the well to be filled with grout from bottom to top. Check with your VDH contact and/or the DEQ prior to making a decision to cease efforts to remove the obstruction. </a:t>
            </a:r>
          </a:p>
          <a:p>
            <a:pPr marL="0" indent="0" algn="just">
              <a:buNone/>
            </a:pPr>
            <a:endParaRPr lang="en-US" sz="1200" b="1" dirty="0" smtClean="0">
              <a:solidFill>
                <a:srgbClr val="FF0000"/>
              </a:solidFill>
              <a:latin typeface="Albertus Extra Bold" pitchFamily="34" charset="0"/>
            </a:endParaRPr>
          </a:p>
          <a:p>
            <a:pPr marL="0" indent="0" algn="just">
              <a:buNone/>
            </a:pPr>
            <a:r>
              <a:rPr lang="en-US" sz="1200" b="1" dirty="0" smtClean="0">
                <a:solidFill>
                  <a:srgbClr val="FF0000"/>
                </a:solidFill>
                <a:latin typeface="Albertus Extra Bold" pitchFamily="34" charset="0"/>
              </a:rPr>
              <a:t>Who can perform proper abandonment? </a:t>
            </a:r>
            <a:r>
              <a:rPr lang="en-US" sz="1200" dirty="0" smtClean="0">
                <a:latin typeface="Albertus Extra Bold" pitchFamily="34" charset="0"/>
              </a:rPr>
              <a:t>Virginia Department of Professional Occupation Regulations </a:t>
            </a:r>
            <a:r>
              <a:rPr lang="en-US" sz="1200" smtClean="0">
                <a:latin typeface="Albertus Extra Bold" pitchFamily="34" charset="0"/>
              </a:rPr>
              <a:t>require </a:t>
            </a:r>
            <a:r>
              <a:rPr lang="en-US" sz="1200" smtClean="0">
                <a:latin typeface="Albertus Extra Bold" pitchFamily="34" charset="0"/>
              </a:rPr>
              <a:t>groundwater </a:t>
            </a:r>
            <a:r>
              <a:rPr lang="en-US" sz="1200" dirty="0" smtClean="0">
                <a:latin typeface="Albertus Extra Bold" pitchFamily="34" charset="0"/>
              </a:rPr>
              <a:t>wells be installed, repaired, and abandoned by licensed Water Well System Providers.</a:t>
            </a:r>
          </a:p>
          <a:p>
            <a:pPr marL="0" indent="0" algn="just">
              <a:buNone/>
            </a:pPr>
            <a:endParaRPr lang="en-US" sz="1000" dirty="0" smtClean="0">
              <a:latin typeface="Albertus Extra Bold" pitchFamily="34" charset="0"/>
            </a:endParaRPr>
          </a:p>
          <a:p>
            <a:pPr marL="0" indent="0" algn="just">
              <a:buNone/>
            </a:pPr>
            <a:r>
              <a:rPr lang="en-US" sz="1200" b="1" dirty="0" smtClean="0">
                <a:solidFill>
                  <a:srgbClr val="FF0000"/>
                </a:solidFill>
                <a:latin typeface="Albertus Extra Bold" pitchFamily="34" charset="0"/>
              </a:rPr>
              <a:t>What Forms are required and who needs to be contacted when planning a well abandonment?</a:t>
            </a:r>
            <a:r>
              <a:rPr lang="en-US" sz="1000" b="1" dirty="0" smtClean="0">
                <a:latin typeface="Albertus Extra Bold" pitchFamily="34" charset="0"/>
              </a:rPr>
              <a:t>   </a:t>
            </a:r>
            <a:r>
              <a:rPr lang="en-US" sz="1200" dirty="0" smtClean="0">
                <a:latin typeface="Albertus Extra Bold" pitchFamily="34" charset="0"/>
              </a:rPr>
              <a:t>Contact the VDH Field Office for public supply wells and your local VDH office for private wells.  The </a:t>
            </a:r>
            <a:r>
              <a:rPr lang="en-US" sz="1200" b="1" dirty="0" smtClean="0">
                <a:latin typeface="Albertus Extra Bold" pitchFamily="34" charset="0"/>
              </a:rPr>
              <a:t>VDH</a:t>
            </a:r>
            <a:r>
              <a:rPr lang="en-US" sz="1200" dirty="0" smtClean="0">
                <a:latin typeface="Albertus Extra Bold" pitchFamily="34" charset="0"/>
              </a:rPr>
              <a:t> oversees the well abandonment process and may need to be present for the grouting process. The abandonment procedure must be documented on a GW2 form and submitted to the VDH and DEQ.  </a:t>
            </a:r>
          </a:p>
          <a:p>
            <a:pPr marL="0" indent="0" algn="just">
              <a:buNone/>
            </a:pPr>
            <a:endParaRPr lang="en-US" sz="1200" b="1" dirty="0" smtClean="0">
              <a:solidFill>
                <a:srgbClr val="FF0000"/>
              </a:solidFill>
              <a:latin typeface="Albertus Extra Bold" pitchFamily="34" charset="0"/>
            </a:endParaRPr>
          </a:p>
          <a:p>
            <a:pPr marL="0" indent="0" algn="just">
              <a:buNone/>
            </a:pPr>
            <a:r>
              <a:rPr lang="en-US" sz="1200" b="1" dirty="0" smtClean="0">
                <a:latin typeface="Albertus Extra Bold" pitchFamily="34" charset="0"/>
              </a:rPr>
              <a:t>The DEQ </a:t>
            </a:r>
            <a:r>
              <a:rPr lang="en-US" sz="1200" b="1" dirty="0" smtClean="0">
                <a:latin typeface="Albertus Extra Bold" pitchFamily="34" charset="0"/>
              </a:rPr>
              <a:t>Groundwater </a:t>
            </a:r>
            <a:r>
              <a:rPr lang="en-US" sz="1200" b="1" dirty="0" smtClean="0">
                <a:latin typeface="Albertus Extra Bold" pitchFamily="34" charset="0"/>
              </a:rPr>
              <a:t>Characterization Program </a:t>
            </a:r>
            <a:r>
              <a:rPr lang="en-US" sz="1200" dirty="0" smtClean="0">
                <a:latin typeface="Albertus Extra Bold" pitchFamily="34" charset="0"/>
              </a:rPr>
              <a:t>works to expand the state wide well monitoring network and could be interested in including your well in the network.  Prior to abandoning  your well, contact the DEQ to discuss the possibility of </a:t>
            </a:r>
            <a:r>
              <a:rPr lang="en-US" sz="1200" b="1" dirty="0" smtClean="0">
                <a:solidFill>
                  <a:srgbClr val="FF0000"/>
                </a:solidFill>
                <a:latin typeface="Albertus Extra Bold" pitchFamily="34" charset="0"/>
              </a:rPr>
              <a:t>incorporating the well to the DEQ monitoring well network.</a:t>
            </a:r>
          </a:p>
          <a:p>
            <a:pPr marL="0" indent="0" algn="just">
              <a:buNone/>
            </a:pPr>
            <a:endParaRPr lang="en-US" sz="1200" b="1" dirty="0" smtClean="0">
              <a:solidFill>
                <a:srgbClr val="FF0000"/>
              </a:solidFill>
              <a:latin typeface="Albertus Extra Bold" pitchFamily="34" charset="0"/>
            </a:endParaRPr>
          </a:p>
          <a:p>
            <a:pPr marL="0" indent="0" algn="just">
              <a:buNone/>
            </a:pPr>
            <a:endParaRPr lang="en-US" sz="1000" dirty="0" smtClean="0">
              <a:latin typeface="Albertus Extra Bold" pitchFamily="34" charset="0"/>
            </a:endParaRPr>
          </a:p>
          <a:p>
            <a:pPr algn="just">
              <a:buNone/>
            </a:pPr>
            <a:endParaRPr lang="en-US" sz="1000" dirty="0" smtClean="0">
              <a:latin typeface="Albertus Extra Bold" pitchFamily="34" charset="0"/>
            </a:endParaRPr>
          </a:p>
        </p:txBody>
      </p:sp>
      <p:sp>
        <p:nvSpPr>
          <p:cNvPr id="4" name="TextBox 3"/>
          <p:cNvSpPr txBox="1"/>
          <p:nvPr/>
        </p:nvSpPr>
        <p:spPr>
          <a:xfrm>
            <a:off x="533400" y="457200"/>
            <a:ext cx="7924800" cy="307777"/>
          </a:xfrm>
          <a:prstGeom prst="rect">
            <a:avLst/>
          </a:prstGeom>
          <a:noFill/>
        </p:spPr>
        <p:txBody>
          <a:bodyPr wrap="square" rtlCol="0">
            <a:spAutoFit/>
          </a:bodyPr>
          <a:lstStyle/>
          <a:p>
            <a:r>
              <a:rPr lang="en-US" sz="1400" b="1" dirty="0" smtClean="0">
                <a:solidFill>
                  <a:srgbClr val="C00000"/>
                </a:solidFill>
                <a:latin typeface="Albertus Extra Bold" pitchFamily="34" charset="0"/>
              </a:rPr>
              <a:t>DEQ Factsheet: Proper Permanent Well Abandonment for Virginia Coastal Plain Wells</a:t>
            </a:r>
            <a:endParaRPr lang="en-US" sz="1400" b="1" dirty="0"/>
          </a:p>
        </p:txBody>
      </p:sp>
      <p:sp>
        <p:nvSpPr>
          <p:cNvPr id="5" name="TextBox 4"/>
          <p:cNvSpPr txBox="1"/>
          <p:nvPr/>
        </p:nvSpPr>
        <p:spPr>
          <a:xfrm>
            <a:off x="609600" y="6248400"/>
            <a:ext cx="861133" cy="369332"/>
          </a:xfrm>
          <a:prstGeom prst="rect">
            <a:avLst/>
          </a:prstGeom>
          <a:noFill/>
        </p:spPr>
        <p:txBody>
          <a:bodyPr wrap="none" rtlCol="0">
            <a:spAutoFit/>
          </a:bodyPr>
          <a:lstStyle/>
          <a:p>
            <a:r>
              <a:rPr lang="en-US" sz="900" dirty="0" smtClean="0">
                <a:latin typeface="+mj-lt"/>
              </a:rPr>
              <a:t>Page 2</a:t>
            </a:r>
          </a:p>
          <a:p>
            <a:r>
              <a:rPr lang="en-US" sz="900" dirty="0" smtClean="0">
                <a:latin typeface="+mj-lt"/>
              </a:rPr>
              <a:t>February 2014</a:t>
            </a:r>
            <a:endParaRPr lang="en-US" sz="900" dirty="0">
              <a:latin typeface="+mj-lt"/>
            </a:endParaRPr>
          </a:p>
        </p:txBody>
      </p:sp>
      <p:sp>
        <p:nvSpPr>
          <p:cNvPr id="6" name="TextBox 5"/>
          <p:cNvSpPr txBox="1"/>
          <p:nvPr/>
        </p:nvSpPr>
        <p:spPr>
          <a:xfrm>
            <a:off x="4838701" y="5172075"/>
            <a:ext cx="4038599" cy="769441"/>
          </a:xfrm>
          <a:prstGeom prst="rect">
            <a:avLst/>
          </a:prstGeom>
          <a:noFill/>
        </p:spPr>
        <p:txBody>
          <a:bodyPr wrap="square" rtlCol="0">
            <a:spAutoFit/>
          </a:bodyPr>
          <a:lstStyle/>
          <a:p>
            <a:pPr lvl="0"/>
            <a:r>
              <a:rPr lang="en-US" sz="1100" b="1" dirty="0" smtClean="0">
                <a:solidFill>
                  <a:srgbClr val="FF0000"/>
                </a:solidFill>
                <a:latin typeface="Albertus Extra Bold" pitchFamily="34" charset="0"/>
              </a:rPr>
              <a:t>DEQ Contacts for specific situations or questions : </a:t>
            </a:r>
            <a:endParaRPr lang="en-US" sz="1100" dirty="0" smtClean="0"/>
          </a:p>
          <a:p>
            <a:pPr>
              <a:tabLst>
                <a:tab pos="1714500" algn="l"/>
                <a:tab pos="2057400" algn="l"/>
                <a:tab pos="3143250" algn="l"/>
              </a:tabLst>
            </a:pPr>
            <a:r>
              <a:rPr lang="en-US" sz="1100" dirty="0" smtClean="0"/>
              <a:t>Groundwater 	   </a:t>
            </a:r>
            <a:r>
              <a:rPr lang="en-US" sz="1100" dirty="0" err="1" smtClean="0"/>
              <a:t>Groundwater</a:t>
            </a:r>
            <a:endParaRPr lang="en-US" sz="1100" dirty="0" smtClean="0"/>
          </a:p>
          <a:p>
            <a:pPr>
              <a:tabLst>
                <a:tab pos="1714500" algn="l"/>
                <a:tab pos="3143250" algn="l"/>
              </a:tabLst>
            </a:pPr>
            <a:r>
              <a:rPr lang="en-US" sz="1100" dirty="0" smtClean="0"/>
              <a:t>Characterization Program</a:t>
            </a:r>
            <a:r>
              <a:rPr lang="en-US" sz="1100" i="1" dirty="0" smtClean="0"/>
              <a:t>       </a:t>
            </a:r>
            <a:r>
              <a:rPr lang="en-US" sz="1100" dirty="0" smtClean="0"/>
              <a:t>Withdrawal Permitting </a:t>
            </a:r>
            <a:r>
              <a:rPr lang="en-US" sz="1100" i="1" dirty="0" smtClean="0"/>
              <a:t>	</a:t>
            </a:r>
            <a:endParaRPr lang="en-US" sz="1100" dirty="0" smtClean="0"/>
          </a:p>
          <a:p>
            <a:pPr>
              <a:tabLst>
                <a:tab pos="1714500" algn="l"/>
              </a:tabLst>
            </a:pPr>
            <a:r>
              <a:rPr lang="en-US" sz="1100" dirty="0" smtClean="0"/>
              <a:t>Scott Bruce: (804) 698-4041 	   Craig Nicol: (804) 698-4214</a:t>
            </a:r>
            <a:endParaRPr lang="en-US" sz="1100" dirty="0">
              <a:latin typeface="Albertus Extra Bold" pitchFamily="34" charset="0"/>
            </a:endParaRPr>
          </a:p>
        </p:txBody>
      </p:sp>
      <p:sp>
        <p:nvSpPr>
          <p:cNvPr id="38" name="Rectangle 37"/>
          <p:cNvSpPr/>
          <p:nvPr/>
        </p:nvSpPr>
        <p:spPr>
          <a:xfrm>
            <a:off x="5105400" y="3352800"/>
            <a:ext cx="2133600" cy="5334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5105400" y="2514600"/>
            <a:ext cx="2133600" cy="8382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Aq</a:t>
            </a:r>
            <a:endParaRPr lang="en-US" dirty="0"/>
          </a:p>
        </p:txBody>
      </p:sp>
      <p:sp>
        <p:nvSpPr>
          <p:cNvPr id="40" name="Rectangle 39"/>
          <p:cNvSpPr/>
          <p:nvPr/>
        </p:nvSpPr>
        <p:spPr>
          <a:xfrm>
            <a:off x="5105400" y="2133600"/>
            <a:ext cx="2133600" cy="381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5105400" y="1600200"/>
            <a:ext cx="2133600" cy="5334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5105400" y="3886200"/>
            <a:ext cx="2133600" cy="6096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943600" y="1600200"/>
            <a:ext cx="228600" cy="23622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400800" y="1600200"/>
            <a:ext cx="228600" cy="23622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400800" y="3886200"/>
            <a:ext cx="228600" cy="609600"/>
          </a:xfrm>
          <a:prstGeom prst="rect">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943600" y="3886200"/>
            <a:ext cx="228600" cy="609600"/>
          </a:xfrm>
          <a:prstGeom prst="rect">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172200" y="1295400"/>
            <a:ext cx="228600" cy="32004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ounded Rectangle 63"/>
          <p:cNvSpPr/>
          <p:nvPr/>
        </p:nvSpPr>
        <p:spPr>
          <a:xfrm>
            <a:off x="5029200" y="1219200"/>
            <a:ext cx="457200" cy="3048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5410200" y="152400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5105400" y="152400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ounded Rectangle 66"/>
          <p:cNvSpPr/>
          <p:nvPr/>
        </p:nvSpPr>
        <p:spPr>
          <a:xfrm>
            <a:off x="5181600" y="1371600"/>
            <a:ext cx="228600" cy="45719"/>
          </a:xfrm>
          <a:prstGeom prst="roundRect">
            <a:avLst/>
          </a:prstGeom>
          <a:solidFill>
            <a:schemeClr val="bg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lowchart: Manual Operation 67"/>
          <p:cNvSpPr/>
          <p:nvPr/>
        </p:nvSpPr>
        <p:spPr>
          <a:xfrm>
            <a:off x="5181600" y="1143000"/>
            <a:ext cx="45719" cy="76200"/>
          </a:xfrm>
          <a:prstGeom prst="flowChartManualOpe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0" name="Straight Connector 69"/>
          <p:cNvCxnSpPr/>
          <p:nvPr/>
        </p:nvCxnSpPr>
        <p:spPr>
          <a:xfrm>
            <a:off x="5029200" y="1600200"/>
            <a:ext cx="1143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6400800" y="1600200"/>
            <a:ext cx="8382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172200" y="40386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172200" y="41148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172200" y="42672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6172200" y="43434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6172200" y="44958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172200" y="4191000"/>
            <a:ext cx="228600" cy="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172200" y="44196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172200" y="39624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H="1">
            <a:off x="6172200" y="4191000"/>
            <a:ext cx="228600" cy="0"/>
          </a:xfrm>
          <a:prstGeom prst="line">
            <a:avLst/>
          </a:prstGeom>
        </p:spPr>
        <p:style>
          <a:lnRef idx="1">
            <a:schemeClr val="accent1"/>
          </a:lnRef>
          <a:fillRef idx="0">
            <a:schemeClr val="accent1"/>
          </a:fillRef>
          <a:effectRef idx="0">
            <a:schemeClr val="accent1"/>
          </a:effectRef>
          <a:fontRef idx="minor">
            <a:schemeClr val="tx1"/>
          </a:fontRef>
        </p:style>
      </p:cxnSp>
      <p:sp>
        <p:nvSpPr>
          <p:cNvPr id="52" name="Freeform 51"/>
          <p:cNvSpPr/>
          <p:nvPr/>
        </p:nvSpPr>
        <p:spPr>
          <a:xfrm>
            <a:off x="5475518" y="1219200"/>
            <a:ext cx="810985" cy="3216728"/>
          </a:xfrm>
          <a:custGeom>
            <a:avLst/>
            <a:gdLst>
              <a:gd name="connsiteX0" fmla="*/ 1153886 w 1159329"/>
              <a:gd name="connsiteY0" fmla="*/ 3216728 h 3216728"/>
              <a:gd name="connsiteX1" fmla="*/ 1159329 w 1159329"/>
              <a:gd name="connsiteY1" fmla="*/ 473528 h 3216728"/>
              <a:gd name="connsiteX2" fmla="*/ 1159329 w 1159329"/>
              <a:gd name="connsiteY2" fmla="*/ 201385 h 3216728"/>
              <a:gd name="connsiteX3" fmla="*/ 1126672 w 1159329"/>
              <a:gd name="connsiteY3" fmla="*/ 108857 h 3216728"/>
              <a:gd name="connsiteX4" fmla="*/ 1001486 w 1159329"/>
              <a:gd name="connsiteY4" fmla="*/ 10885 h 3216728"/>
              <a:gd name="connsiteX5" fmla="*/ 789215 w 1159329"/>
              <a:gd name="connsiteY5" fmla="*/ 0 h 3216728"/>
              <a:gd name="connsiteX6" fmla="*/ 566058 w 1159329"/>
              <a:gd name="connsiteY6" fmla="*/ 0 h 3216728"/>
              <a:gd name="connsiteX7" fmla="*/ 511629 w 1159329"/>
              <a:gd name="connsiteY7" fmla="*/ 0 h 3216728"/>
              <a:gd name="connsiteX8" fmla="*/ 375558 w 1159329"/>
              <a:gd name="connsiteY8" fmla="*/ 0 h 3216728"/>
              <a:gd name="connsiteX9" fmla="*/ 244929 w 1159329"/>
              <a:gd name="connsiteY9" fmla="*/ 0 h 3216728"/>
              <a:gd name="connsiteX10" fmla="*/ 190500 w 1159329"/>
              <a:gd name="connsiteY10" fmla="*/ 0 h 3216728"/>
              <a:gd name="connsiteX11" fmla="*/ 81643 w 1159329"/>
              <a:gd name="connsiteY11" fmla="*/ 16328 h 3216728"/>
              <a:gd name="connsiteX12" fmla="*/ 0 w 1159329"/>
              <a:gd name="connsiteY12" fmla="*/ 21771 h 3216728"/>
              <a:gd name="connsiteX13" fmla="*/ 0 w 1159329"/>
              <a:gd name="connsiteY13" fmla="*/ 16328 h 3216728"/>
              <a:gd name="connsiteX0" fmla="*/ 1153886 w 1159329"/>
              <a:gd name="connsiteY0" fmla="*/ 3216728 h 3216728"/>
              <a:gd name="connsiteX1" fmla="*/ 1159329 w 1159329"/>
              <a:gd name="connsiteY1" fmla="*/ 473528 h 3216728"/>
              <a:gd name="connsiteX2" fmla="*/ 1159329 w 1159329"/>
              <a:gd name="connsiteY2" fmla="*/ 201385 h 3216728"/>
              <a:gd name="connsiteX3" fmla="*/ 1126672 w 1159329"/>
              <a:gd name="connsiteY3" fmla="*/ 108857 h 3216728"/>
              <a:gd name="connsiteX4" fmla="*/ 1001486 w 1159329"/>
              <a:gd name="connsiteY4" fmla="*/ 10885 h 3216728"/>
              <a:gd name="connsiteX5" fmla="*/ 789215 w 1159329"/>
              <a:gd name="connsiteY5" fmla="*/ 0 h 3216728"/>
              <a:gd name="connsiteX6" fmla="*/ 566058 w 1159329"/>
              <a:gd name="connsiteY6" fmla="*/ 0 h 3216728"/>
              <a:gd name="connsiteX7" fmla="*/ 511629 w 1159329"/>
              <a:gd name="connsiteY7" fmla="*/ 0 h 3216728"/>
              <a:gd name="connsiteX8" fmla="*/ 375558 w 1159329"/>
              <a:gd name="connsiteY8" fmla="*/ 0 h 3216728"/>
              <a:gd name="connsiteX9" fmla="*/ 244929 w 1159329"/>
              <a:gd name="connsiteY9" fmla="*/ 0 h 3216728"/>
              <a:gd name="connsiteX10" fmla="*/ 190500 w 1159329"/>
              <a:gd name="connsiteY10" fmla="*/ 0 h 3216728"/>
              <a:gd name="connsiteX11" fmla="*/ 81643 w 1159329"/>
              <a:gd name="connsiteY11" fmla="*/ 16328 h 3216728"/>
              <a:gd name="connsiteX12" fmla="*/ 0 w 1159329"/>
              <a:gd name="connsiteY12" fmla="*/ 21771 h 3216728"/>
              <a:gd name="connsiteX13" fmla="*/ 0 w 1159329"/>
              <a:gd name="connsiteY13" fmla="*/ 16328 h 3216728"/>
              <a:gd name="connsiteX0" fmla="*/ 1153886 w 1159329"/>
              <a:gd name="connsiteY0" fmla="*/ 3216728 h 3216728"/>
              <a:gd name="connsiteX1" fmla="*/ 1159329 w 1159329"/>
              <a:gd name="connsiteY1" fmla="*/ 473528 h 3216728"/>
              <a:gd name="connsiteX2" fmla="*/ 1159329 w 1159329"/>
              <a:gd name="connsiteY2" fmla="*/ 201385 h 3216728"/>
              <a:gd name="connsiteX3" fmla="*/ 1159329 w 1159329"/>
              <a:gd name="connsiteY3" fmla="*/ 97972 h 3216728"/>
              <a:gd name="connsiteX4" fmla="*/ 1001486 w 1159329"/>
              <a:gd name="connsiteY4" fmla="*/ 10885 h 3216728"/>
              <a:gd name="connsiteX5" fmla="*/ 789215 w 1159329"/>
              <a:gd name="connsiteY5" fmla="*/ 0 h 3216728"/>
              <a:gd name="connsiteX6" fmla="*/ 566058 w 1159329"/>
              <a:gd name="connsiteY6" fmla="*/ 0 h 3216728"/>
              <a:gd name="connsiteX7" fmla="*/ 511629 w 1159329"/>
              <a:gd name="connsiteY7" fmla="*/ 0 h 3216728"/>
              <a:gd name="connsiteX8" fmla="*/ 375558 w 1159329"/>
              <a:gd name="connsiteY8" fmla="*/ 0 h 3216728"/>
              <a:gd name="connsiteX9" fmla="*/ 244929 w 1159329"/>
              <a:gd name="connsiteY9" fmla="*/ 0 h 3216728"/>
              <a:gd name="connsiteX10" fmla="*/ 190500 w 1159329"/>
              <a:gd name="connsiteY10" fmla="*/ 0 h 3216728"/>
              <a:gd name="connsiteX11" fmla="*/ 81643 w 1159329"/>
              <a:gd name="connsiteY11" fmla="*/ 16328 h 3216728"/>
              <a:gd name="connsiteX12" fmla="*/ 0 w 1159329"/>
              <a:gd name="connsiteY12" fmla="*/ 21771 h 3216728"/>
              <a:gd name="connsiteX13" fmla="*/ 0 w 1159329"/>
              <a:gd name="connsiteY13" fmla="*/ 16328 h 3216728"/>
              <a:gd name="connsiteX0" fmla="*/ 1153886 w 1159329"/>
              <a:gd name="connsiteY0" fmla="*/ 3216728 h 3216728"/>
              <a:gd name="connsiteX1" fmla="*/ 1159329 w 1159329"/>
              <a:gd name="connsiteY1" fmla="*/ 473528 h 3216728"/>
              <a:gd name="connsiteX2" fmla="*/ 1159329 w 1159329"/>
              <a:gd name="connsiteY2" fmla="*/ 201385 h 3216728"/>
              <a:gd name="connsiteX3" fmla="*/ 1159329 w 1159329"/>
              <a:gd name="connsiteY3" fmla="*/ 97972 h 3216728"/>
              <a:gd name="connsiteX4" fmla="*/ 1001486 w 1159329"/>
              <a:gd name="connsiteY4" fmla="*/ 10885 h 3216728"/>
              <a:gd name="connsiteX5" fmla="*/ 789215 w 1159329"/>
              <a:gd name="connsiteY5" fmla="*/ 0 h 3216728"/>
              <a:gd name="connsiteX6" fmla="*/ 566058 w 1159329"/>
              <a:gd name="connsiteY6" fmla="*/ 0 h 3216728"/>
              <a:gd name="connsiteX7" fmla="*/ 511629 w 1159329"/>
              <a:gd name="connsiteY7" fmla="*/ 0 h 3216728"/>
              <a:gd name="connsiteX8" fmla="*/ 375558 w 1159329"/>
              <a:gd name="connsiteY8" fmla="*/ 0 h 3216728"/>
              <a:gd name="connsiteX9" fmla="*/ 244929 w 1159329"/>
              <a:gd name="connsiteY9" fmla="*/ 0 h 3216728"/>
              <a:gd name="connsiteX10" fmla="*/ 190500 w 1159329"/>
              <a:gd name="connsiteY10" fmla="*/ 0 h 3216728"/>
              <a:gd name="connsiteX11" fmla="*/ 81643 w 1159329"/>
              <a:gd name="connsiteY11" fmla="*/ 16328 h 3216728"/>
              <a:gd name="connsiteX12" fmla="*/ 0 w 1159329"/>
              <a:gd name="connsiteY12" fmla="*/ 21771 h 3216728"/>
              <a:gd name="connsiteX13" fmla="*/ 10885 w 1159329"/>
              <a:gd name="connsiteY13" fmla="*/ 0 h 3216728"/>
              <a:gd name="connsiteX0" fmla="*/ 1153886 w 1159329"/>
              <a:gd name="connsiteY0" fmla="*/ 3216728 h 3216728"/>
              <a:gd name="connsiteX1" fmla="*/ 1159329 w 1159329"/>
              <a:gd name="connsiteY1" fmla="*/ 473528 h 3216728"/>
              <a:gd name="connsiteX2" fmla="*/ 1159329 w 1159329"/>
              <a:gd name="connsiteY2" fmla="*/ 201385 h 3216728"/>
              <a:gd name="connsiteX3" fmla="*/ 1159329 w 1159329"/>
              <a:gd name="connsiteY3" fmla="*/ 97972 h 3216728"/>
              <a:gd name="connsiteX4" fmla="*/ 1001486 w 1159329"/>
              <a:gd name="connsiteY4" fmla="*/ 10885 h 3216728"/>
              <a:gd name="connsiteX5" fmla="*/ 789215 w 1159329"/>
              <a:gd name="connsiteY5" fmla="*/ 0 h 3216728"/>
              <a:gd name="connsiteX6" fmla="*/ 566058 w 1159329"/>
              <a:gd name="connsiteY6" fmla="*/ 0 h 3216728"/>
              <a:gd name="connsiteX7" fmla="*/ 511629 w 1159329"/>
              <a:gd name="connsiteY7" fmla="*/ 0 h 3216728"/>
              <a:gd name="connsiteX8" fmla="*/ 375558 w 1159329"/>
              <a:gd name="connsiteY8" fmla="*/ 0 h 3216728"/>
              <a:gd name="connsiteX9" fmla="*/ 244929 w 1159329"/>
              <a:gd name="connsiteY9" fmla="*/ 0 h 3216728"/>
              <a:gd name="connsiteX10" fmla="*/ 190500 w 1159329"/>
              <a:gd name="connsiteY10" fmla="*/ 0 h 3216728"/>
              <a:gd name="connsiteX11" fmla="*/ 81643 w 1159329"/>
              <a:gd name="connsiteY11" fmla="*/ 16328 h 3216728"/>
              <a:gd name="connsiteX12" fmla="*/ 0 w 1159329"/>
              <a:gd name="connsiteY12" fmla="*/ 21771 h 3216728"/>
              <a:gd name="connsiteX13" fmla="*/ 10885 w 1159329"/>
              <a:gd name="connsiteY13" fmla="*/ 0 h 3216728"/>
              <a:gd name="connsiteX0" fmla="*/ 1153886 w 1159329"/>
              <a:gd name="connsiteY0" fmla="*/ 3216728 h 3216728"/>
              <a:gd name="connsiteX1" fmla="*/ 1159329 w 1159329"/>
              <a:gd name="connsiteY1" fmla="*/ 473528 h 3216728"/>
              <a:gd name="connsiteX2" fmla="*/ 1159329 w 1159329"/>
              <a:gd name="connsiteY2" fmla="*/ 201385 h 3216728"/>
              <a:gd name="connsiteX3" fmla="*/ 1159329 w 1159329"/>
              <a:gd name="connsiteY3" fmla="*/ 97972 h 3216728"/>
              <a:gd name="connsiteX4" fmla="*/ 1001486 w 1159329"/>
              <a:gd name="connsiteY4" fmla="*/ 10885 h 3216728"/>
              <a:gd name="connsiteX5" fmla="*/ 789215 w 1159329"/>
              <a:gd name="connsiteY5" fmla="*/ 0 h 3216728"/>
              <a:gd name="connsiteX6" fmla="*/ 566058 w 1159329"/>
              <a:gd name="connsiteY6" fmla="*/ 0 h 3216728"/>
              <a:gd name="connsiteX7" fmla="*/ 511629 w 1159329"/>
              <a:gd name="connsiteY7" fmla="*/ 0 h 3216728"/>
              <a:gd name="connsiteX8" fmla="*/ 375558 w 1159329"/>
              <a:gd name="connsiteY8" fmla="*/ 0 h 3216728"/>
              <a:gd name="connsiteX9" fmla="*/ 244929 w 1159329"/>
              <a:gd name="connsiteY9" fmla="*/ 0 h 3216728"/>
              <a:gd name="connsiteX10" fmla="*/ 190500 w 1159329"/>
              <a:gd name="connsiteY10" fmla="*/ 0 h 3216728"/>
              <a:gd name="connsiteX11" fmla="*/ 81643 w 1159329"/>
              <a:gd name="connsiteY11" fmla="*/ 16328 h 3216728"/>
              <a:gd name="connsiteX12" fmla="*/ 0 w 1159329"/>
              <a:gd name="connsiteY12" fmla="*/ 21771 h 3216728"/>
              <a:gd name="connsiteX0" fmla="*/ 1072243 w 1077686"/>
              <a:gd name="connsiteY0" fmla="*/ 3216728 h 3216728"/>
              <a:gd name="connsiteX1" fmla="*/ 1077686 w 1077686"/>
              <a:gd name="connsiteY1" fmla="*/ 473528 h 3216728"/>
              <a:gd name="connsiteX2" fmla="*/ 1077686 w 1077686"/>
              <a:gd name="connsiteY2" fmla="*/ 201385 h 3216728"/>
              <a:gd name="connsiteX3" fmla="*/ 1077686 w 1077686"/>
              <a:gd name="connsiteY3" fmla="*/ 97972 h 3216728"/>
              <a:gd name="connsiteX4" fmla="*/ 919843 w 1077686"/>
              <a:gd name="connsiteY4" fmla="*/ 10885 h 3216728"/>
              <a:gd name="connsiteX5" fmla="*/ 707572 w 1077686"/>
              <a:gd name="connsiteY5" fmla="*/ 0 h 3216728"/>
              <a:gd name="connsiteX6" fmla="*/ 484415 w 1077686"/>
              <a:gd name="connsiteY6" fmla="*/ 0 h 3216728"/>
              <a:gd name="connsiteX7" fmla="*/ 429986 w 1077686"/>
              <a:gd name="connsiteY7" fmla="*/ 0 h 3216728"/>
              <a:gd name="connsiteX8" fmla="*/ 293915 w 1077686"/>
              <a:gd name="connsiteY8" fmla="*/ 0 h 3216728"/>
              <a:gd name="connsiteX9" fmla="*/ 163286 w 1077686"/>
              <a:gd name="connsiteY9" fmla="*/ 0 h 3216728"/>
              <a:gd name="connsiteX10" fmla="*/ 108857 w 1077686"/>
              <a:gd name="connsiteY10" fmla="*/ 0 h 3216728"/>
              <a:gd name="connsiteX11" fmla="*/ 0 w 1077686"/>
              <a:gd name="connsiteY11" fmla="*/ 16328 h 3216728"/>
              <a:gd name="connsiteX0" fmla="*/ 963386 w 968829"/>
              <a:gd name="connsiteY0" fmla="*/ 3216728 h 3216728"/>
              <a:gd name="connsiteX1" fmla="*/ 968829 w 968829"/>
              <a:gd name="connsiteY1" fmla="*/ 473528 h 3216728"/>
              <a:gd name="connsiteX2" fmla="*/ 968829 w 968829"/>
              <a:gd name="connsiteY2" fmla="*/ 201385 h 3216728"/>
              <a:gd name="connsiteX3" fmla="*/ 968829 w 968829"/>
              <a:gd name="connsiteY3" fmla="*/ 97972 h 3216728"/>
              <a:gd name="connsiteX4" fmla="*/ 810986 w 968829"/>
              <a:gd name="connsiteY4" fmla="*/ 10885 h 3216728"/>
              <a:gd name="connsiteX5" fmla="*/ 598715 w 968829"/>
              <a:gd name="connsiteY5" fmla="*/ 0 h 3216728"/>
              <a:gd name="connsiteX6" fmla="*/ 375558 w 968829"/>
              <a:gd name="connsiteY6" fmla="*/ 0 h 3216728"/>
              <a:gd name="connsiteX7" fmla="*/ 321129 w 968829"/>
              <a:gd name="connsiteY7" fmla="*/ 0 h 3216728"/>
              <a:gd name="connsiteX8" fmla="*/ 185058 w 968829"/>
              <a:gd name="connsiteY8" fmla="*/ 0 h 3216728"/>
              <a:gd name="connsiteX9" fmla="*/ 54429 w 968829"/>
              <a:gd name="connsiteY9" fmla="*/ 0 h 3216728"/>
              <a:gd name="connsiteX10" fmla="*/ 0 w 968829"/>
              <a:gd name="connsiteY10" fmla="*/ 0 h 3216728"/>
              <a:gd name="connsiteX0" fmla="*/ 908957 w 914400"/>
              <a:gd name="connsiteY0" fmla="*/ 3216728 h 3216728"/>
              <a:gd name="connsiteX1" fmla="*/ 914400 w 914400"/>
              <a:gd name="connsiteY1" fmla="*/ 473528 h 3216728"/>
              <a:gd name="connsiteX2" fmla="*/ 914400 w 914400"/>
              <a:gd name="connsiteY2" fmla="*/ 201385 h 3216728"/>
              <a:gd name="connsiteX3" fmla="*/ 914400 w 914400"/>
              <a:gd name="connsiteY3" fmla="*/ 97972 h 3216728"/>
              <a:gd name="connsiteX4" fmla="*/ 756557 w 914400"/>
              <a:gd name="connsiteY4" fmla="*/ 10885 h 3216728"/>
              <a:gd name="connsiteX5" fmla="*/ 544286 w 914400"/>
              <a:gd name="connsiteY5" fmla="*/ 0 h 3216728"/>
              <a:gd name="connsiteX6" fmla="*/ 321129 w 914400"/>
              <a:gd name="connsiteY6" fmla="*/ 0 h 3216728"/>
              <a:gd name="connsiteX7" fmla="*/ 266700 w 914400"/>
              <a:gd name="connsiteY7" fmla="*/ 0 h 3216728"/>
              <a:gd name="connsiteX8" fmla="*/ 130629 w 914400"/>
              <a:gd name="connsiteY8" fmla="*/ 0 h 3216728"/>
              <a:gd name="connsiteX9" fmla="*/ 0 w 914400"/>
              <a:gd name="connsiteY9" fmla="*/ 0 h 3216728"/>
              <a:gd name="connsiteX0" fmla="*/ 778328 w 783771"/>
              <a:gd name="connsiteY0" fmla="*/ 3216728 h 3216728"/>
              <a:gd name="connsiteX1" fmla="*/ 783771 w 783771"/>
              <a:gd name="connsiteY1" fmla="*/ 473528 h 3216728"/>
              <a:gd name="connsiteX2" fmla="*/ 783771 w 783771"/>
              <a:gd name="connsiteY2" fmla="*/ 201385 h 3216728"/>
              <a:gd name="connsiteX3" fmla="*/ 783771 w 783771"/>
              <a:gd name="connsiteY3" fmla="*/ 97972 h 3216728"/>
              <a:gd name="connsiteX4" fmla="*/ 625928 w 783771"/>
              <a:gd name="connsiteY4" fmla="*/ 10885 h 3216728"/>
              <a:gd name="connsiteX5" fmla="*/ 413657 w 783771"/>
              <a:gd name="connsiteY5" fmla="*/ 0 h 3216728"/>
              <a:gd name="connsiteX6" fmla="*/ 190500 w 783771"/>
              <a:gd name="connsiteY6" fmla="*/ 0 h 3216728"/>
              <a:gd name="connsiteX7" fmla="*/ 136071 w 783771"/>
              <a:gd name="connsiteY7" fmla="*/ 0 h 3216728"/>
              <a:gd name="connsiteX8" fmla="*/ 0 w 783771"/>
              <a:gd name="connsiteY8" fmla="*/ 0 h 3216728"/>
              <a:gd name="connsiteX0" fmla="*/ 805542 w 810985"/>
              <a:gd name="connsiteY0" fmla="*/ 3216728 h 3216728"/>
              <a:gd name="connsiteX1" fmla="*/ 810985 w 810985"/>
              <a:gd name="connsiteY1" fmla="*/ 473528 h 3216728"/>
              <a:gd name="connsiteX2" fmla="*/ 810985 w 810985"/>
              <a:gd name="connsiteY2" fmla="*/ 201385 h 3216728"/>
              <a:gd name="connsiteX3" fmla="*/ 810985 w 810985"/>
              <a:gd name="connsiteY3" fmla="*/ 97972 h 3216728"/>
              <a:gd name="connsiteX4" fmla="*/ 653142 w 810985"/>
              <a:gd name="connsiteY4" fmla="*/ 10885 h 3216728"/>
              <a:gd name="connsiteX5" fmla="*/ 440871 w 810985"/>
              <a:gd name="connsiteY5" fmla="*/ 0 h 3216728"/>
              <a:gd name="connsiteX6" fmla="*/ 217714 w 810985"/>
              <a:gd name="connsiteY6" fmla="*/ 0 h 3216728"/>
              <a:gd name="connsiteX7" fmla="*/ 163285 w 810985"/>
              <a:gd name="connsiteY7" fmla="*/ 0 h 3216728"/>
              <a:gd name="connsiteX8" fmla="*/ 0 w 810985"/>
              <a:gd name="connsiteY8" fmla="*/ 43543 h 3216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0985" h="3216728">
                <a:moveTo>
                  <a:pt x="805542" y="3216728"/>
                </a:moveTo>
                <a:cubicBezTo>
                  <a:pt x="807356" y="2302328"/>
                  <a:pt x="809171" y="1387928"/>
                  <a:pt x="810985" y="473528"/>
                </a:cubicBezTo>
                <a:lnTo>
                  <a:pt x="810985" y="201385"/>
                </a:lnTo>
                <a:lnTo>
                  <a:pt x="810985" y="97972"/>
                </a:lnTo>
                <a:cubicBezTo>
                  <a:pt x="769256" y="65315"/>
                  <a:pt x="809171" y="21770"/>
                  <a:pt x="653142" y="10885"/>
                </a:cubicBezTo>
                <a:lnTo>
                  <a:pt x="440871" y="0"/>
                </a:lnTo>
                <a:lnTo>
                  <a:pt x="217714" y="0"/>
                </a:lnTo>
                <a:lnTo>
                  <a:pt x="163285" y="0"/>
                </a:lnTo>
                <a:lnTo>
                  <a:pt x="0" y="43543"/>
                </a:ln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Freeform 101"/>
          <p:cNvSpPr/>
          <p:nvPr/>
        </p:nvSpPr>
        <p:spPr>
          <a:xfrm>
            <a:off x="6172200" y="4191000"/>
            <a:ext cx="228600" cy="310753"/>
          </a:xfrm>
          <a:custGeom>
            <a:avLst/>
            <a:gdLst>
              <a:gd name="connsiteX0" fmla="*/ 0 w 228600"/>
              <a:gd name="connsiteY0" fmla="*/ 0 h 152400"/>
              <a:gd name="connsiteX1" fmla="*/ 228600 w 228600"/>
              <a:gd name="connsiteY1" fmla="*/ 0 h 152400"/>
              <a:gd name="connsiteX2" fmla="*/ 228600 w 228600"/>
              <a:gd name="connsiteY2" fmla="*/ 152400 h 152400"/>
              <a:gd name="connsiteX3" fmla="*/ 0 w 228600"/>
              <a:gd name="connsiteY3" fmla="*/ 152400 h 152400"/>
              <a:gd name="connsiteX4" fmla="*/ 0 w 228600"/>
              <a:gd name="connsiteY4" fmla="*/ 0 h 152400"/>
              <a:gd name="connsiteX0" fmla="*/ 0 w 228600"/>
              <a:gd name="connsiteY0" fmla="*/ 76200 h 228600"/>
              <a:gd name="connsiteX1" fmla="*/ 152400 w 228600"/>
              <a:gd name="connsiteY1" fmla="*/ 0 h 228600"/>
              <a:gd name="connsiteX2" fmla="*/ 228600 w 228600"/>
              <a:gd name="connsiteY2" fmla="*/ 76200 h 228600"/>
              <a:gd name="connsiteX3" fmla="*/ 228600 w 228600"/>
              <a:gd name="connsiteY3" fmla="*/ 228600 h 228600"/>
              <a:gd name="connsiteX4" fmla="*/ 0 w 228600"/>
              <a:gd name="connsiteY4" fmla="*/ 228600 h 228600"/>
              <a:gd name="connsiteX5" fmla="*/ 0 w 228600"/>
              <a:gd name="connsiteY5" fmla="*/ 76200 h 228600"/>
              <a:gd name="connsiteX0" fmla="*/ 0 w 228600"/>
              <a:gd name="connsiteY0" fmla="*/ 76200 h 228600"/>
              <a:gd name="connsiteX1" fmla="*/ 152400 w 228600"/>
              <a:gd name="connsiteY1" fmla="*/ 0 h 228600"/>
              <a:gd name="connsiteX2" fmla="*/ 228600 w 228600"/>
              <a:gd name="connsiteY2" fmla="*/ 76200 h 228600"/>
              <a:gd name="connsiteX3" fmla="*/ 228600 w 228600"/>
              <a:gd name="connsiteY3" fmla="*/ 228600 h 228600"/>
              <a:gd name="connsiteX4" fmla="*/ 0 w 228600"/>
              <a:gd name="connsiteY4" fmla="*/ 228600 h 228600"/>
              <a:gd name="connsiteX5" fmla="*/ 0 w 228600"/>
              <a:gd name="connsiteY5" fmla="*/ 76200 h 228600"/>
              <a:gd name="connsiteX0" fmla="*/ 0 w 228600"/>
              <a:gd name="connsiteY0" fmla="*/ 76200 h 228600"/>
              <a:gd name="connsiteX1" fmla="*/ 152400 w 228600"/>
              <a:gd name="connsiteY1" fmla="*/ 0 h 228600"/>
              <a:gd name="connsiteX2" fmla="*/ 228600 w 228600"/>
              <a:gd name="connsiteY2" fmla="*/ 76200 h 228600"/>
              <a:gd name="connsiteX3" fmla="*/ 228600 w 228600"/>
              <a:gd name="connsiteY3" fmla="*/ 228600 h 228600"/>
              <a:gd name="connsiteX4" fmla="*/ 0 w 228600"/>
              <a:gd name="connsiteY4" fmla="*/ 228600 h 228600"/>
              <a:gd name="connsiteX5" fmla="*/ 0 w 228600"/>
              <a:gd name="connsiteY5" fmla="*/ 76200 h 228600"/>
              <a:gd name="connsiteX0" fmla="*/ 0 w 228600"/>
              <a:gd name="connsiteY0" fmla="*/ 83741 h 236141"/>
              <a:gd name="connsiteX1" fmla="*/ 76200 w 228600"/>
              <a:gd name="connsiteY1" fmla="*/ 83741 h 236141"/>
              <a:gd name="connsiteX2" fmla="*/ 152400 w 228600"/>
              <a:gd name="connsiteY2" fmla="*/ 7541 h 236141"/>
              <a:gd name="connsiteX3" fmla="*/ 228600 w 228600"/>
              <a:gd name="connsiteY3" fmla="*/ 83741 h 236141"/>
              <a:gd name="connsiteX4" fmla="*/ 228600 w 228600"/>
              <a:gd name="connsiteY4" fmla="*/ 236141 h 236141"/>
              <a:gd name="connsiteX5" fmla="*/ 0 w 228600"/>
              <a:gd name="connsiteY5" fmla="*/ 236141 h 236141"/>
              <a:gd name="connsiteX6" fmla="*/ 0 w 228600"/>
              <a:gd name="connsiteY6" fmla="*/ 83741 h 236141"/>
              <a:gd name="connsiteX0" fmla="*/ 0 w 228600"/>
              <a:gd name="connsiteY0" fmla="*/ 83741 h 236141"/>
              <a:gd name="connsiteX1" fmla="*/ 76200 w 228600"/>
              <a:gd name="connsiteY1" fmla="*/ 83741 h 236141"/>
              <a:gd name="connsiteX2" fmla="*/ 152400 w 228600"/>
              <a:gd name="connsiteY2" fmla="*/ 7541 h 236141"/>
              <a:gd name="connsiteX3" fmla="*/ 228600 w 228600"/>
              <a:gd name="connsiteY3" fmla="*/ 83741 h 236141"/>
              <a:gd name="connsiteX4" fmla="*/ 228600 w 228600"/>
              <a:gd name="connsiteY4" fmla="*/ 236141 h 236141"/>
              <a:gd name="connsiteX5" fmla="*/ 0 w 228600"/>
              <a:gd name="connsiteY5" fmla="*/ 236141 h 236141"/>
              <a:gd name="connsiteX6" fmla="*/ 0 w 228600"/>
              <a:gd name="connsiteY6" fmla="*/ 83741 h 236141"/>
              <a:gd name="connsiteX0" fmla="*/ 0 w 228600"/>
              <a:gd name="connsiteY0" fmla="*/ 83741 h 236141"/>
              <a:gd name="connsiteX1" fmla="*/ 76200 w 228600"/>
              <a:gd name="connsiteY1" fmla="*/ 76200 h 236141"/>
              <a:gd name="connsiteX2" fmla="*/ 152400 w 228600"/>
              <a:gd name="connsiteY2" fmla="*/ 7541 h 236141"/>
              <a:gd name="connsiteX3" fmla="*/ 228600 w 228600"/>
              <a:gd name="connsiteY3" fmla="*/ 83741 h 236141"/>
              <a:gd name="connsiteX4" fmla="*/ 228600 w 228600"/>
              <a:gd name="connsiteY4" fmla="*/ 236141 h 236141"/>
              <a:gd name="connsiteX5" fmla="*/ 0 w 228600"/>
              <a:gd name="connsiteY5" fmla="*/ 236141 h 236141"/>
              <a:gd name="connsiteX6" fmla="*/ 0 w 228600"/>
              <a:gd name="connsiteY6" fmla="*/ 83741 h 236141"/>
              <a:gd name="connsiteX0" fmla="*/ 0 w 228600"/>
              <a:gd name="connsiteY0" fmla="*/ 83741 h 236141"/>
              <a:gd name="connsiteX1" fmla="*/ 76200 w 228600"/>
              <a:gd name="connsiteY1" fmla="*/ 76200 h 236141"/>
              <a:gd name="connsiteX2" fmla="*/ 152400 w 228600"/>
              <a:gd name="connsiteY2" fmla="*/ 7541 h 236141"/>
              <a:gd name="connsiteX3" fmla="*/ 228600 w 228600"/>
              <a:gd name="connsiteY3" fmla="*/ 83741 h 236141"/>
              <a:gd name="connsiteX4" fmla="*/ 228600 w 228600"/>
              <a:gd name="connsiteY4" fmla="*/ 236141 h 236141"/>
              <a:gd name="connsiteX5" fmla="*/ 0 w 228600"/>
              <a:gd name="connsiteY5" fmla="*/ 236141 h 236141"/>
              <a:gd name="connsiteX6" fmla="*/ 0 w 228600"/>
              <a:gd name="connsiteY6" fmla="*/ 83741 h 236141"/>
              <a:gd name="connsiteX0" fmla="*/ 0 w 228600"/>
              <a:gd name="connsiteY0" fmla="*/ 83741 h 236141"/>
              <a:gd name="connsiteX1" fmla="*/ 76200 w 228600"/>
              <a:gd name="connsiteY1" fmla="*/ 76200 h 236141"/>
              <a:gd name="connsiteX2" fmla="*/ 152400 w 228600"/>
              <a:gd name="connsiteY2" fmla="*/ 7541 h 236141"/>
              <a:gd name="connsiteX3" fmla="*/ 228600 w 228600"/>
              <a:gd name="connsiteY3" fmla="*/ 83741 h 236141"/>
              <a:gd name="connsiteX4" fmla="*/ 228600 w 228600"/>
              <a:gd name="connsiteY4" fmla="*/ 236141 h 236141"/>
              <a:gd name="connsiteX5" fmla="*/ 0 w 228600"/>
              <a:gd name="connsiteY5" fmla="*/ 236141 h 236141"/>
              <a:gd name="connsiteX6" fmla="*/ 0 w 228600"/>
              <a:gd name="connsiteY6" fmla="*/ 83741 h 236141"/>
              <a:gd name="connsiteX0" fmla="*/ 0 w 228600"/>
              <a:gd name="connsiteY0" fmla="*/ 158353 h 310753"/>
              <a:gd name="connsiteX1" fmla="*/ 76200 w 228600"/>
              <a:gd name="connsiteY1" fmla="*/ 74612 h 310753"/>
              <a:gd name="connsiteX2" fmla="*/ 152400 w 228600"/>
              <a:gd name="connsiteY2" fmla="*/ 82153 h 310753"/>
              <a:gd name="connsiteX3" fmla="*/ 228600 w 228600"/>
              <a:gd name="connsiteY3" fmla="*/ 158353 h 310753"/>
              <a:gd name="connsiteX4" fmla="*/ 228600 w 228600"/>
              <a:gd name="connsiteY4" fmla="*/ 310753 h 310753"/>
              <a:gd name="connsiteX5" fmla="*/ 0 w 228600"/>
              <a:gd name="connsiteY5" fmla="*/ 310753 h 310753"/>
              <a:gd name="connsiteX6" fmla="*/ 0 w 228600"/>
              <a:gd name="connsiteY6" fmla="*/ 158353 h 310753"/>
              <a:gd name="connsiteX0" fmla="*/ 0 w 228600"/>
              <a:gd name="connsiteY0" fmla="*/ 158353 h 310753"/>
              <a:gd name="connsiteX1" fmla="*/ 76200 w 228600"/>
              <a:gd name="connsiteY1" fmla="*/ 74612 h 310753"/>
              <a:gd name="connsiteX2" fmla="*/ 174172 w 228600"/>
              <a:gd name="connsiteY2" fmla="*/ 60382 h 310753"/>
              <a:gd name="connsiteX3" fmla="*/ 228600 w 228600"/>
              <a:gd name="connsiteY3" fmla="*/ 158353 h 310753"/>
              <a:gd name="connsiteX4" fmla="*/ 228600 w 228600"/>
              <a:gd name="connsiteY4" fmla="*/ 310753 h 310753"/>
              <a:gd name="connsiteX5" fmla="*/ 0 w 228600"/>
              <a:gd name="connsiteY5" fmla="*/ 310753 h 310753"/>
              <a:gd name="connsiteX6" fmla="*/ 0 w 228600"/>
              <a:gd name="connsiteY6" fmla="*/ 158353 h 310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 h="310753">
                <a:moveTo>
                  <a:pt x="0" y="158353"/>
                </a:moveTo>
                <a:cubicBezTo>
                  <a:pt x="12303" y="125412"/>
                  <a:pt x="86519" y="18256"/>
                  <a:pt x="76200" y="74612"/>
                </a:cubicBezTo>
                <a:cubicBezTo>
                  <a:pt x="68263" y="0"/>
                  <a:pt x="148375" y="52841"/>
                  <a:pt x="174172" y="60382"/>
                </a:cubicBezTo>
                <a:lnTo>
                  <a:pt x="228600" y="158353"/>
                </a:lnTo>
                <a:lnTo>
                  <a:pt x="228600" y="310753"/>
                </a:lnTo>
                <a:lnTo>
                  <a:pt x="0" y="310753"/>
                </a:lnTo>
                <a:lnTo>
                  <a:pt x="0" y="158353"/>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6534151" y="1009651"/>
            <a:ext cx="1230538" cy="276999"/>
          </a:xfrm>
          <a:prstGeom prst="rect">
            <a:avLst/>
          </a:prstGeom>
          <a:noFill/>
        </p:spPr>
        <p:txBody>
          <a:bodyPr wrap="square" rtlCol="0">
            <a:spAutoFit/>
          </a:bodyPr>
          <a:lstStyle/>
          <a:p>
            <a:r>
              <a:rPr lang="en-US" sz="1200" dirty="0" err="1" smtClean="0"/>
              <a:t>Tremmie</a:t>
            </a:r>
            <a:r>
              <a:rPr lang="en-US" sz="1200" dirty="0" smtClean="0"/>
              <a:t> pipe</a:t>
            </a:r>
            <a:endParaRPr lang="en-US" sz="1200" dirty="0"/>
          </a:p>
        </p:txBody>
      </p:sp>
      <p:cxnSp>
        <p:nvCxnSpPr>
          <p:cNvPr id="41" name="Straight Arrow Connector 40"/>
          <p:cNvCxnSpPr/>
          <p:nvPr/>
        </p:nvCxnSpPr>
        <p:spPr>
          <a:xfrm flipH="1">
            <a:off x="6238876" y="1167201"/>
            <a:ext cx="323850" cy="5199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7572375" y="3790950"/>
            <a:ext cx="1134478" cy="646331"/>
          </a:xfrm>
          <a:prstGeom prst="rect">
            <a:avLst/>
          </a:prstGeom>
          <a:noFill/>
        </p:spPr>
        <p:txBody>
          <a:bodyPr wrap="none" rtlCol="0">
            <a:spAutoFit/>
          </a:bodyPr>
          <a:lstStyle/>
          <a:p>
            <a:r>
              <a:rPr lang="en-US" sz="1200" dirty="0" smtClean="0"/>
              <a:t>Grout filling </a:t>
            </a:r>
          </a:p>
          <a:p>
            <a:r>
              <a:rPr lang="en-US" sz="1200" dirty="0" smtClean="0"/>
              <a:t>well from the </a:t>
            </a:r>
          </a:p>
          <a:p>
            <a:r>
              <a:rPr lang="en-US" sz="1200" dirty="0" smtClean="0"/>
              <a:t>bottom to top.</a:t>
            </a:r>
            <a:endParaRPr lang="en-US" sz="1200" dirty="0"/>
          </a:p>
        </p:txBody>
      </p:sp>
      <p:cxnSp>
        <p:nvCxnSpPr>
          <p:cNvPr id="48" name="Straight Arrow Connector 47"/>
          <p:cNvCxnSpPr/>
          <p:nvPr/>
        </p:nvCxnSpPr>
        <p:spPr>
          <a:xfrm flipH="1">
            <a:off x="6438900" y="4181475"/>
            <a:ext cx="1038225" cy="20002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3">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00000"/>
      </a:hlink>
      <a:folHlink>
        <a:srgbClr val="0000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4505</TotalTime>
  <Words>915</Words>
  <Application>Microsoft Office PowerPoint</Application>
  <PresentationFormat>On-screen Show (4:3)</PresentationFormat>
  <Paragraphs>42</Paragraphs>
  <Slides>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4" baseType="lpstr">
      <vt:lpstr>Flow</vt:lpstr>
      <vt:lpstr>Picture</vt:lpstr>
      <vt:lpstr>Slide 1</vt:lpstr>
      <vt:lpstr>Slide 2</vt:lpstr>
    </vt:vector>
  </TitlesOfParts>
  <Company>Virginia IT Infrastructure Partnership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Factsheet: Proper Permanent Well Abandonment link to VDH </dc:title>
  <dc:creator>lfn41946</dc:creator>
  <cp:lastModifiedBy>lfn41946</cp:lastModifiedBy>
  <cp:revision>270</cp:revision>
  <dcterms:created xsi:type="dcterms:W3CDTF">2012-08-29T21:06:05Z</dcterms:created>
  <dcterms:modified xsi:type="dcterms:W3CDTF">2014-02-10T14:33:03Z</dcterms:modified>
</cp:coreProperties>
</file>