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59"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4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4B25CA-D531-48CA-A20C-346B14533984}" type="datetimeFigureOut">
              <a:rPr lang="en-US" smtClean="0"/>
              <a:pPr/>
              <a:t>2/10/2014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FD960D-9B13-4048-BC24-D5185C2FD8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84FC2D-4B18-4A52-9996-78BBC061B26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84FC2D-4B18-4A52-9996-78BBC061B26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58CA19D-261C-4AA9-838F-F6E40514E2CD}" type="datetimeFigureOut">
              <a:rPr lang="en-US" smtClean="0"/>
              <a:pPr/>
              <a:t>2/10/2014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61A9FE-8BF2-4DDE-A4AE-32AE76C21B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8CA19D-261C-4AA9-838F-F6E40514E2CD}" type="datetimeFigureOut">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8CA19D-261C-4AA9-838F-F6E40514E2CD}" type="datetimeFigureOut">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8CA19D-261C-4AA9-838F-F6E40514E2CD}" type="datetimeFigureOut">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8CA19D-261C-4AA9-838F-F6E40514E2CD}" type="datetimeFigureOut">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1A9FE-8BF2-4DDE-A4AE-32AE76C21B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8CA19D-261C-4AA9-838F-F6E40514E2CD}" type="datetimeFigureOut">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8CA19D-261C-4AA9-838F-F6E40514E2CD}" type="datetimeFigureOut">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8CA19D-261C-4AA9-838F-F6E40514E2CD}" type="datetimeFigureOut">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CA19D-261C-4AA9-838F-F6E40514E2CD}" type="datetimeFigureOut">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8CA19D-261C-4AA9-838F-F6E40514E2CD}" type="datetimeFigureOut">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1A9FE-8BF2-4DDE-A4AE-32AE76C21B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8CA19D-261C-4AA9-838F-F6E40514E2CD}" type="datetimeFigureOut">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61A9FE-8BF2-4DDE-A4AE-32AE76C21BB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alpha val="74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8CA19D-261C-4AA9-838F-F6E40514E2CD}" type="datetimeFigureOut">
              <a:rPr lang="en-US" smtClean="0"/>
              <a:pPr/>
              <a:t>2/10/2014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61A9FE-8BF2-4DDE-A4AE-32AE76C21BB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www.deq.virginia.gov/" TargetMode="External"/><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hyperlink" Target="http://www.vdh.virginia.gov/odw" TargetMode="External"/><Relationship Id="rId5" Type="http://schemas.openxmlformats.org/officeDocument/2006/relationships/oleObject" Target="../embeddings/oleObject1.bin"/><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a:xfrm>
            <a:off x="838200" y="4419600"/>
            <a:ext cx="3048000" cy="762000"/>
          </a:xfrm>
          <a:custGeom>
            <a:avLst/>
            <a:gdLst>
              <a:gd name="connsiteX0" fmla="*/ 0 w 3048000"/>
              <a:gd name="connsiteY0" fmla="*/ 0 h 762000"/>
              <a:gd name="connsiteX1" fmla="*/ 3048000 w 3048000"/>
              <a:gd name="connsiteY1" fmla="*/ 0 h 762000"/>
              <a:gd name="connsiteX2" fmla="*/ 3048000 w 3048000"/>
              <a:gd name="connsiteY2" fmla="*/ 762000 h 762000"/>
              <a:gd name="connsiteX3" fmla="*/ 0 w 3048000"/>
              <a:gd name="connsiteY3" fmla="*/ 762000 h 762000"/>
              <a:gd name="connsiteX4" fmla="*/ 0 w 3048000"/>
              <a:gd name="connsiteY4" fmla="*/ 0 h 762000"/>
              <a:gd name="connsiteX0" fmla="*/ 0 w 3048000"/>
              <a:gd name="connsiteY0" fmla="*/ 0 h 762000"/>
              <a:gd name="connsiteX1" fmla="*/ 1219200 w 3048000"/>
              <a:gd name="connsiteY1" fmla="*/ 152400 h 762000"/>
              <a:gd name="connsiteX2" fmla="*/ 3048000 w 3048000"/>
              <a:gd name="connsiteY2" fmla="*/ 0 h 762000"/>
              <a:gd name="connsiteX3" fmla="*/ 3048000 w 3048000"/>
              <a:gd name="connsiteY3" fmla="*/ 762000 h 762000"/>
              <a:gd name="connsiteX4" fmla="*/ 0 w 3048000"/>
              <a:gd name="connsiteY4" fmla="*/ 762000 h 762000"/>
              <a:gd name="connsiteX5" fmla="*/ 0 w 3048000"/>
              <a:gd name="connsiteY5" fmla="*/ 0 h 762000"/>
              <a:gd name="connsiteX0" fmla="*/ 0 w 3048000"/>
              <a:gd name="connsiteY0" fmla="*/ 0 h 762000"/>
              <a:gd name="connsiteX1" fmla="*/ 1219200 w 3048000"/>
              <a:gd name="connsiteY1" fmla="*/ 152400 h 762000"/>
              <a:gd name="connsiteX2" fmla="*/ 3048000 w 3048000"/>
              <a:gd name="connsiteY2" fmla="*/ 0 h 762000"/>
              <a:gd name="connsiteX3" fmla="*/ 3048000 w 3048000"/>
              <a:gd name="connsiteY3" fmla="*/ 762000 h 762000"/>
              <a:gd name="connsiteX4" fmla="*/ 0 w 3048000"/>
              <a:gd name="connsiteY4" fmla="*/ 762000 h 762000"/>
              <a:gd name="connsiteX5" fmla="*/ 0 w 3048000"/>
              <a:gd name="connsiteY5" fmla="*/ 0 h 762000"/>
              <a:gd name="connsiteX0" fmla="*/ 0 w 3048000"/>
              <a:gd name="connsiteY0" fmla="*/ 0 h 762000"/>
              <a:gd name="connsiteX1" fmla="*/ 304800 w 3048000"/>
              <a:gd name="connsiteY1" fmla="*/ 0 h 762000"/>
              <a:gd name="connsiteX2" fmla="*/ 1219200 w 3048000"/>
              <a:gd name="connsiteY2" fmla="*/ 152400 h 762000"/>
              <a:gd name="connsiteX3" fmla="*/ 3048000 w 3048000"/>
              <a:gd name="connsiteY3" fmla="*/ 0 h 762000"/>
              <a:gd name="connsiteX4" fmla="*/ 3048000 w 3048000"/>
              <a:gd name="connsiteY4" fmla="*/ 762000 h 762000"/>
              <a:gd name="connsiteX5" fmla="*/ 0 w 3048000"/>
              <a:gd name="connsiteY5" fmla="*/ 762000 h 762000"/>
              <a:gd name="connsiteX6" fmla="*/ 0 w 3048000"/>
              <a:gd name="connsiteY6" fmla="*/ 0 h 762000"/>
              <a:gd name="connsiteX0" fmla="*/ 0 w 3048000"/>
              <a:gd name="connsiteY0" fmla="*/ 0 h 762000"/>
              <a:gd name="connsiteX1" fmla="*/ 304800 w 3048000"/>
              <a:gd name="connsiteY1" fmla="*/ 0 h 762000"/>
              <a:gd name="connsiteX2" fmla="*/ 1219200 w 3048000"/>
              <a:gd name="connsiteY2" fmla="*/ 152400 h 762000"/>
              <a:gd name="connsiteX3" fmla="*/ 3048000 w 3048000"/>
              <a:gd name="connsiteY3" fmla="*/ 0 h 762000"/>
              <a:gd name="connsiteX4" fmla="*/ 3048000 w 3048000"/>
              <a:gd name="connsiteY4" fmla="*/ 762000 h 762000"/>
              <a:gd name="connsiteX5" fmla="*/ 2133600 w 3048000"/>
              <a:gd name="connsiteY5" fmla="*/ 685800 h 762000"/>
              <a:gd name="connsiteX6" fmla="*/ 0 w 3048000"/>
              <a:gd name="connsiteY6" fmla="*/ 762000 h 762000"/>
              <a:gd name="connsiteX7" fmla="*/ 0 w 3048000"/>
              <a:gd name="connsiteY7" fmla="*/ 0 h 762000"/>
              <a:gd name="connsiteX0" fmla="*/ 0 w 3048000"/>
              <a:gd name="connsiteY0" fmla="*/ 0 h 762000"/>
              <a:gd name="connsiteX1" fmla="*/ 304800 w 3048000"/>
              <a:gd name="connsiteY1" fmla="*/ 0 h 762000"/>
              <a:gd name="connsiteX2" fmla="*/ 1219200 w 3048000"/>
              <a:gd name="connsiteY2" fmla="*/ 152400 h 762000"/>
              <a:gd name="connsiteX3" fmla="*/ 3048000 w 3048000"/>
              <a:gd name="connsiteY3" fmla="*/ 0 h 762000"/>
              <a:gd name="connsiteX4" fmla="*/ 3048000 w 3048000"/>
              <a:gd name="connsiteY4" fmla="*/ 762000 h 762000"/>
              <a:gd name="connsiteX5" fmla="*/ 2133600 w 3048000"/>
              <a:gd name="connsiteY5" fmla="*/ 685800 h 762000"/>
              <a:gd name="connsiteX6" fmla="*/ 76200 w 3048000"/>
              <a:gd name="connsiteY6" fmla="*/ 685800 h 762000"/>
              <a:gd name="connsiteX7" fmla="*/ 0 w 3048000"/>
              <a:gd name="connsiteY7" fmla="*/ 0 h 762000"/>
              <a:gd name="connsiteX0" fmla="*/ 0 w 3048000"/>
              <a:gd name="connsiteY0" fmla="*/ 0 h 762000"/>
              <a:gd name="connsiteX1" fmla="*/ 304800 w 3048000"/>
              <a:gd name="connsiteY1" fmla="*/ 0 h 762000"/>
              <a:gd name="connsiteX2" fmla="*/ 1219200 w 3048000"/>
              <a:gd name="connsiteY2" fmla="*/ 152400 h 762000"/>
              <a:gd name="connsiteX3" fmla="*/ 3048000 w 3048000"/>
              <a:gd name="connsiteY3" fmla="*/ 0 h 762000"/>
              <a:gd name="connsiteX4" fmla="*/ 3048000 w 3048000"/>
              <a:gd name="connsiteY4" fmla="*/ 762000 h 762000"/>
              <a:gd name="connsiteX5" fmla="*/ 2133600 w 3048000"/>
              <a:gd name="connsiteY5" fmla="*/ 685800 h 762000"/>
              <a:gd name="connsiteX6" fmla="*/ 0 w 3048000"/>
              <a:gd name="connsiteY6" fmla="*/ 685800 h 762000"/>
              <a:gd name="connsiteX7" fmla="*/ 0 w 3048000"/>
              <a:gd name="connsiteY7" fmla="*/ 0 h 762000"/>
              <a:gd name="connsiteX0" fmla="*/ 0 w 3048000"/>
              <a:gd name="connsiteY0" fmla="*/ 0 h 762000"/>
              <a:gd name="connsiteX1" fmla="*/ 304800 w 3048000"/>
              <a:gd name="connsiteY1" fmla="*/ 0 h 762000"/>
              <a:gd name="connsiteX2" fmla="*/ 1219200 w 3048000"/>
              <a:gd name="connsiteY2" fmla="*/ 152400 h 762000"/>
              <a:gd name="connsiteX3" fmla="*/ 3048000 w 3048000"/>
              <a:gd name="connsiteY3" fmla="*/ 0 h 762000"/>
              <a:gd name="connsiteX4" fmla="*/ 3048000 w 3048000"/>
              <a:gd name="connsiteY4" fmla="*/ 762000 h 762000"/>
              <a:gd name="connsiteX5" fmla="*/ 2133600 w 3048000"/>
              <a:gd name="connsiteY5" fmla="*/ 685800 h 762000"/>
              <a:gd name="connsiteX6" fmla="*/ 0 w 3048000"/>
              <a:gd name="connsiteY6" fmla="*/ 685800 h 762000"/>
              <a:gd name="connsiteX7" fmla="*/ 0 w 3048000"/>
              <a:gd name="connsiteY7" fmla="*/ 304800 h 762000"/>
              <a:gd name="connsiteX8" fmla="*/ 0 w 3048000"/>
              <a:gd name="connsiteY8" fmla="*/ 0 h 762000"/>
              <a:gd name="connsiteX0" fmla="*/ 0 w 3048000"/>
              <a:gd name="connsiteY0" fmla="*/ 0 h 762000"/>
              <a:gd name="connsiteX1" fmla="*/ 304800 w 3048000"/>
              <a:gd name="connsiteY1" fmla="*/ 0 h 762000"/>
              <a:gd name="connsiteX2" fmla="*/ 1219200 w 3048000"/>
              <a:gd name="connsiteY2" fmla="*/ 152400 h 762000"/>
              <a:gd name="connsiteX3" fmla="*/ 3048000 w 3048000"/>
              <a:gd name="connsiteY3" fmla="*/ 0 h 762000"/>
              <a:gd name="connsiteX4" fmla="*/ 3048000 w 3048000"/>
              <a:gd name="connsiteY4" fmla="*/ 762000 h 762000"/>
              <a:gd name="connsiteX5" fmla="*/ 2133600 w 3048000"/>
              <a:gd name="connsiteY5" fmla="*/ 685800 h 762000"/>
              <a:gd name="connsiteX6" fmla="*/ 0 w 3048000"/>
              <a:gd name="connsiteY6" fmla="*/ 685800 h 762000"/>
              <a:gd name="connsiteX7" fmla="*/ 0 w 3048000"/>
              <a:gd name="connsiteY7" fmla="*/ 304800 h 762000"/>
              <a:gd name="connsiteX8" fmla="*/ 0 w 3048000"/>
              <a:gd name="connsiteY8" fmla="*/ 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8000" h="762000">
                <a:moveTo>
                  <a:pt x="0" y="0"/>
                </a:moveTo>
                <a:lnTo>
                  <a:pt x="304800" y="0"/>
                </a:lnTo>
                <a:lnTo>
                  <a:pt x="1219200" y="152400"/>
                </a:lnTo>
                <a:cubicBezTo>
                  <a:pt x="2791691" y="191655"/>
                  <a:pt x="2438400" y="50800"/>
                  <a:pt x="3048000" y="0"/>
                </a:cubicBezTo>
                <a:lnTo>
                  <a:pt x="3048000" y="762000"/>
                </a:lnTo>
                <a:lnTo>
                  <a:pt x="2133600" y="685800"/>
                </a:lnTo>
                <a:cubicBezTo>
                  <a:pt x="1422400" y="685800"/>
                  <a:pt x="752764" y="526473"/>
                  <a:pt x="0" y="685800"/>
                </a:cubicBezTo>
                <a:lnTo>
                  <a:pt x="0" y="3048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762000" y="2895600"/>
            <a:ext cx="3200400" cy="685800"/>
          </a:xfrm>
          <a:custGeom>
            <a:avLst/>
            <a:gdLst>
              <a:gd name="connsiteX0" fmla="*/ 0 w 3200400"/>
              <a:gd name="connsiteY0" fmla="*/ 0 h 685800"/>
              <a:gd name="connsiteX1" fmla="*/ 3200400 w 3200400"/>
              <a:gd name="connsiteY1" fmla="*/ 0 h 685800"/>
              <a:gd name="connsiteX2" fmla="*/ 3200400 w 3200400"/>
              <a:gd name="connsiteY2" fmla="*/ 685800 h 685800"/>
              <a:gd name="connsiteX3" fmla="*/ 0 w 3200400"/>
              <a:gd name="connsiteY3" fmla="*/ 685800 h 685800"/>
              <a:gd name="connsiteX4" fmla="*/ 0 w 3200400"/>
              <a:gd name="connsiteY4"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0 w 3200400"/>
              <a:gd name="connsiteY4" fmla="*/ 685800 h 685800"/>
              <a:gd name="connsiteX5" fmla="*/ 0 w 3200400"/>
              <a:gd name="connsiteY5"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0 w 3200400"/>
              <a:gd name="connsiteY4" fmla="*/ 685800 h 685800"/>
              <a:gd name="connsiteX5" fmla="*/ 0 w 3200400"/>
              <a:gd name="connsiteY5"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0 w 3200400"/>
              <a:gd name="connsiteY4" fmla="*/ 685800 h 685800"/>
              <a:gd name="connsiteX5" fmla="*/ 0 w 3200400"/>
              <a:gd name="connsiteY5"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0 h 685800"/>
              <a:gd name="connsiteX0" fmla="*/ 0 w 3200400"/>
              <a:gd name="connsiteY0" fmla="*/ 152400 h 685800"/>
              <a:gd name="connsiteX1" fmla="*/ 381000 w 3200400"/>
              <a:gd name="connsiteY1" fmla="*/ 76200 h 685800"/>
              <a:gd name="connsiteX2" fmla="*/ 3200400 w 3200400"/>
              <a:gd name="connsiteY2" fmla="*/ 0 h 685800"/>
              <a:gd name="connsiteX3" fmla="*/ 3200400 w 3200400"/>
              <a:gd name="connsiteY3" fmla="*/ 685800 h 685800"/>
              <a:gd name="connsiteX4" fmla="*/ 1981200 w 3200400"/>
              <a:gd name="connsiteY4" fmla="*/ 609600 h 685800"/>
              <a:gd name="connsiteX5" fmla="*/ 0 w 3200400"/>
              <a:gd name="connsiteY5" fmla="*/ 685800 h 685800"/>
              <a:gd name="connsiteX6" fmla="*/ 0 w 3200400"/>
              <a:gd name="connsiteY6" fmla="*/ 1524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685800">
                <a:moveTo>
                  <a:pt x="0" y="152400"/>
                </a:moveTo>
                <a:cubicBezTo>
                  <a:pt x="147782" y="157019"/>
                  <a:pt x="254000" y="50800"/>
                  <a:pt x="381000" y="76200"/>
                </a:cubicBezTo>
                <a:cubicBezTo>
                  <a:pt x="3170382" y="223982"/>
                  <a:pt x="2260600" y="25400"/>
                  <a:pt x="3200400" y="0"/>
                </a:cubicBezTo>
                <a:lnTo>
                  <a:pt x="3200400" y="685800"/>
                </a:lnTo>
                <a:lnTo>
                  <a:pt x="1981200" y="609600"/>
                </a:lnTo>
                <a:lnTo>
                  <a:pt x="0" y="685800"/>
                </a:lnTo>
                <a:cubicBezTo>
                  <a:pt x="0" y="457200"/>
                  <a:pt x="6927" y="367145"/>
                  <a:pt x="0" y="15240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27608" y="122238"/>
            <a:ext cx="7086600" cy="639762"/>
          </a:xfrm>
        </p:spPr>
        <p:txBody>
          <a:bodyPr anchor="t">
            <a:normAutofit fontScale="90000"/>
          </a:bodyPr>
          <a:lstStyle/>
          <a:p>
            <a:pPr algn="l"/>
            <a:r>
              <a:rPr lang="en-US" sz="2000" b="1" dirty="0" smtClean="0">
                <a:solidFill>
                  <a:schemeClr val="tx1"/>
                </a:solidFill>
                <a:effectLst>
                  <a:innerShdw blurRad="63500" dist="50800" dir="18900000">
                    <a:prstClr val="black">
                      <a:alpha val="50000"/>
                    </a:prstClr>
                  </a:innerShdw>
                </a:effectLst>
                <a:latin typeface="Albertus Extra Bold" pitchFamily="34" charset="0"/>
              </a:rPr>
              <a:t>Factsheet</a:t>
            </a:r>
            <a:r>
              <a:rPr lang="en-US" sz="2000" dirty="0" smtClean="0">
                <a:solidFill>
                  <a:schemeClr val="tx1"/>
                </a:solidFill>
                <a:effectLst>
                  <a:innerShdw blurRad="63500" dist="50800" dir="18900000">
                    <a:prstClr val="black">
                      <a:alpha val="50000"/>
                    </a:prstClr>
                  </a:innerShdw>
                </a:effectLst>
                <a:latin typeface="Albertus Extra Bold" pitchFamily="34" charset="0"/>
              </a:rPr>
              <a:t>: </a:t>
            </a:r>
            <a:r>
              <a:rPr lang="en-US" sz="2000" b="1" dirty="0" smtClean="0">
                <a:solidFill>
                  <a:schemeClr val="tx1"/>
                </a:solidFill>
                <a:effectLst>
                  <a:innerShdw blurRad="63500" dist="50800" dir="18900000">
                    <a:prstClr val="black">
                      <a:alpha val="50000"/>
                    </a:prstClr>
                  </a:innerShdw>
                </a:effectLst>
                <a:latin typeface="Albertus Extra Bold" pitchFamily="34" charset="0"/>
              </a:rPr>
              <a:t>Groundwater Well Installation in Groundwater Management Areas</a:t>
            </a:r>
            <a:r>
              <a:rPr lang="en-US" sz="2000" dirty="0" smtClean="0">
                <a:solidFill>
                  <a:schemeClr val="tx1"/>
                </a:solidFill>
                <a:latin typeface="Albertus Extra Bold" pitchFamily="34" charset="0"/>
              </a:rPr>
              <a:t>        </a:t>
            </a:r>
            <a:r>
              <a:rPr lang="en-US" sz="1800" dirty="0" smtClean="0"/>
              <a:t/>
            </a:r>
            <a:br>
              <a:rPr lang="en-US" sz="1800" dirty="0" smtClean="0"/>
            </a:br>
            <a:endParaRPr lang="en-US" sz="1800" dirty="0"/>
          </a:p>
        </p:txBody>
      </p:sp>
      <p:sp>
        <p:nvSpPr>
          <p:cNvPr id="7" name="TextBox 6"/>
          <p:cNvSpPr txBox="1"/>
          <p:nvPr/>
        </p:nvSpPr>
        <p:spPr>
          <a:xfrm>
            <a:off x="990600" y="838200"/>
            <a:ext cx="2895600" cy="338554"/>
          </a:xfrm>
          <a:prstGeom prst="rect">
            <a:avLst/>
          </a:prstGeom>
          <a:noFill/>
        </p:spPr>
        <p:txBody>
          <a:bodyPr wrap="square" rtlCol="0">
            <a:spAutoFit/>
          </a:bodyPr>
          <a:lstStyle/>
          <a:p>
            <a:r>
              <a:rPr lang="en-US" sz="1600" b="1" dirty="0" smtClean="0">
                <a:latin typeface="+mj-lt"/>
              </a:rPr>
              <a:t>Well Construction Example </a:t>
            </a:r>
            <a:r>
              <a:rPr lang="en-US" sz="1600" b="1" dirty="0" smtClean="0"/>
              <a:t>1</a:t>
            </a:r>
            <a:endParaRPr lang="en-US" sz="1600" b="1" dirty="0"/>
          </a:p>
        </p:txBody>
      </p:sp>
      <p:sp>
        <p:nvSpPr>
          <p:cNvPr id="9" name="Line 4"/>
          <p:cNvSpPr>
            <a:spLocks noChangeShapeType="1"/>
          </p:cNvSpPr>
          <p:nvPr/>
        </p:nvSpPr>
        <p:spPr bwMode="auto">
          <a:xfrm>
            <a:off x="1524000" y="1143000"/>
            <a:ext cx="0" cy="2514600"/>
          </a:xfrm>
          <a:prstGeom prst="line">
            <a:avLst/>
          </a:prstGeom>
          <a:noFill/>
          <a:ln w="9525">
            <a:solidFill>
              <a:schemeClr val="tx1"/>
            </a:solidFill>
            <a:round/>
            <a:headEnd/>
            <a:tailEnd/>
          </a:ln>
        </p:spPr>
        <p:txBody>
          <a:bodyPr/>
          <a:lstStyle/>
          <a:p>
            <a:endParaRPr lang="en-US"/>
          </a:p>
        </p:txBody>
      </p:sp>
      <p:sp>
        <p:nvSpPr>
          <p:cNvPr id="10" name="Line 5"/>
          <p:cNvSpPr>
            <a:spLocks noChangeShapeType="1"/>
          </p:cNvSpPr>
          <p:nvPr/>
        </p:nvSpPr>
        <p:spPr bwMode="auto">
          <a:xfrm>
            <a:off x="1676400" y="1143000"/>
            <a:ext cx="0" cy="2438400"/>
          </a:xfrm>
          <a:prstGeom prst="line">
            <a:avLst/>
          </a:prstGeom>
          <a:noFill/>
          <a:ln w="9525">
            <a:solidFill>
              <a:schemeClr val="tx1"/>
            </a:solidFill>
            <a:round/>
            <a:headEnd/>
            <a:tailEnd/>
          </a:ln>
        </p:spPr>
        <p:txBody>
          <a:bodyPr/>
          <a:lstStyle/>
          <a:p>
            <a:endParaRPr lang="en-US"/>
          </a:p>
        </p:txBody>
      </p:sp>
      <p:sp>
        <p:nvSpPr>
          <p:cNvPr id="21" name="Rectangle 30" descr="Large confetti"/>
          <p:cNvSpPr>
            <a:spLocks noChangeArrowheads="1"/>
          </p:cNvSpPr>
          <p:nvPr/>
        </p:nvSpPr>
        <p:spPr bwMode="auto">
          <a:xfrm>
            <a:off x="1676400" y="5334000"/>
            <a:ext cx="152400" cy="609600"/>
          </a:xfrm>
          <a:prstGeom prst="rect">
            <a:avLst/>
          </a:prstGeom>
          <a:blipFill>
            <a:blip r:embed="rId4" cstate="print"/>
            <a:tile tx="0" ty="0" sx="100000" sy="100000" flip="none" algn="tl"/>
          </a:blipFill>
          <a:ln w="0">
            <a:noFill/>
            <a:miter lim="800000"/>
            <a:headEnd/>
            <a:tailEnd/>
          </a:ln>
        </p:spPr>
        <p:txBody>
          <a:bodyPr wrap="none" anchor="ctr"/>
          <a:lstStyle/>
          <a:p>
            <a:endParaRPr lang="en-US"/>
          </a:p>
        </p:txBody>
      </p:sp>
      <p:sp>
        <p:nvSpPr>
          <p:cNvPr id="22" name="Rectangle 31" descr="Large confetti"/>
          <p:cNvSpPr>
            <a:spLocks noChangeArrowheads="1"/>
          </p:cNvSpPr>
          <p:nvPr/>
        </p:nvSpPr>
        <p:spPr bwMode="auto">
          <a:xfrm>
            <a:off x="1371600" y="5334000"/>
            <a:ext cx="152400" cy="609600"/>
          </a:xfrm>
          <a:prstGeom prst="rect">
            <a:avLst/>
          </a:prstGeom>
          <a:blipFill>
            <a:blip r:embed="rId4" cstate="print"/>
            <a:tile tx="0" ty="0" sx="100000" sy="100000" flip="none" algn="tl"/>
          </a:blipFill>
          <a:ln w="9525">
            <a:noFill/>
            <a:miter lim="800000"/>
            <a:headEnd/>
            <a:tailEnd/>
          </a:ln>
        </p:spPr>
        <p:txBody>
          <a:bodyPr wrap="none" anchor="ctr"/>
          <a:lstStyle/>
          <a:p>
            <a:endParaRPr lang="en-US"/>
          </a:p>
        </p:txBody>
      </p:sp>
      <p:sp>
        <p:nvSpPr>
          <p:cNvPr id="24" name="Rectangle 35" descr="Dark horizontal"/>
          <p:cNvSpPr>
            <a:spLocks noChangeArrowheads="1"/>
          </p:cNvSpPr>
          <p:nvPr/>
        </p:nvSpPr>
        <p:spPr bwMode="auto">
          <a:xfrm>
            <a:off x="1524000" y="5410200"/>
            <a:ext cx="152400" cy="533400"/>
          </a:xfrm>
          <a:prstGeom prst="rect">
            <a:avLst/>
          </a:prstGeom>
          <a:pattFill prst="dkHorz">
            <a:fgClr>
              <a:schemeClr val="tx1"/>
            </a:fgClr>
            <a:bgClr>
              <a:schemeClr val="bg1"/>
            </a:bgClr>
          </a:pattFill>
          <a:ln w="9525">
            <a:noFill/>
            <a:miter lim="800000"/>
            <a:headEnd/>
            <a:tailEnd/>
          </a:ln>
        </p:spPr>
        <p:txBody>
          <a:bodyPr wrap="none" anchor="ctr"/>
          <a:lstStyle/>
          <a:p>
            <a:endParaRPr lang="en-US"/>
          </a:p>
        </p:txBody>
      </p:sp>
      <p:sp>
        <p:nvSpPr>
          <p:cNvPr id="25" name="Line 36"/>
          <p:cNvSpPr>
            <a:spLocks noChangeShapeType="1"/>
          </p:cNvSpPr>
          <p:nvPr/>
        </p:nvSpPr>
        <p:spPr bwMode="auto">
          <a:xfrm flipH="1">
            <a:off x="1898076" y="5715000"/>
            <a:ext cx="381000" cy="0"/>
          </a:xfrm>
          <a:prstGeom prst="line">
            <a:avLst/>
          </a:prstGeom>
          <a:noFill/>
          <a:ln w="19050">
            <a:solidFill>
              <a:srgbClr val="0000FF"/>
            </a:solidFill>
            <a:round/>
            <a:headEnd/>
            <a:tailEnd type="triangle" w="med" len="med"/>
          </a:ln>
        </p:spPr>
        <p:txBody>
          <a:bodyPr/>
          <a:lstStyle/>
          <a:p>
            <a:endParaRPr lang="en-US"/>
          </a:p>
        </p:txBody>
      </p:sp>
      <p:sp>
        <p:nvSpPr>
          <p:cNvPr id="26" name="Line 37"/>
          <p:cNvSpPr>
            <a:spLocks noChangeShapeType="1"/>
          </p:cNvSpPr>
          <p:nvPr/>
        </p:nvSpPr>
        <p:spPr bwMode="auto">
          <a:xfrm>
            <a:off x="990600" y="5638800"/>
            <a:ext cx="318656" cy="0"/>
          </a:xfrm>
          <a:prstGeom prst="line">
            <a:avLst/>
          </a:prstGeom>
          <a:noFill/>
          <a:ln w="9525">
            <a:solidFill>
              <a:srgbClr val="0000FF"/>
            </a:solidFill>
            <a:round/>
            <a:headEnd/>
            <a:tailEnd type="triangle" w="med" len="med"/>
          </a:ln>
        </p:spPr>
        <p:txBody>
          <a:bodyPr/>
          <a:lstStyle/>
          <a:p>
            <a:endParaRPr lang="en-US"/>
          </a:p>
        </p:txBody>
      </p:sp>
      <p:sp>
        <p:nvSpPr>
          <p:cNvPr id="29" name="Line 40"/>
          <p:cNvSpPr>
            <a:spLocks noChangeShapeType="1"/>
          </p:cNvSpPr>
          <p:nvPr/>
        </p:nvSpPr>
        <p:spPr bwMode="auto">
          <a:xfrm>
            <a:off x="1676400" y="1295400"/>
            <a:ext cx="0" cy="2362200"/>
          </a:xfrm>
          <a:prstGeom prst="line">
            <a:avLst/>
          </a:prstGeom>
          <a:noFill/>
          <a:ln w="9525">
            <a:solidFill>
              <a:schemeClr val="tx1"/>
            </a:solidFill>
            <a:round/>
            <a:headEnd/>
            <a:tailEnd/>
          </a:ln>
        </p:spPr>
        <p:txBody>
          <a:bodyPr/>
          <a:lstStyle/>
          <a:p>
            <a:endParaRPr lang="en-US"/>
          </a:p>
        </p:txBody>
      </p:sp>
      <p:sp>
        <p:nvSpPr>
          <p:cNvPr id="30" name="Line 41"/>
          <p:cNvSpPr>
            <a:spLocks noChangeShapeType="1"/>
          </p:cNvSpPr>
          <p:nvPr/>
        </p:nvSpPr>
        <p:spPr bwMode="auto">
          <a:xfrm>
            <a:off x="1524000" y="4191000"/>
            <a:ext cx="0" cy="1219200"/>
          </a:xfrm>
          <a:prstGeom prst="line">
            <a:avLst/>
          </a:prstGeom>
          <a:noFill/>
          <a:ln w="9525">
            <a:solidFill>
              <a:schemeClr val="tx1"/>
            </a:solidFill>
            <a:round/>
            <a:headEnd/>
            <a:tailEnd/>
          </a:ln>
        </p:spPr>
        <p:txBody>
          <a:bodyPr/>
          <a:lstStyle/>
          <a:p>
            <a:endParaRPr lang="en-US"/>
          </a:p>
        </p:txBody>
      </p:sp>
      <p:sp>
        <p:nvSpPr>
          <p:cNvPr id="31" name="Line 42"/>
          <p:cNvSpPr>
            <a:spLocks noChangeShapeType="1"/>
          </p:cNvSpPr>
          <p:nvPr/>
        </p:nvSpPr>
        <p:spPr bwMode="auto">
          <a:xfrm>
            <a:off x="1676400" y="4191000"/>
            <a:ext cx="0" cy="1219200"/>
          </a:xfrm>
          <a:prstGeom prst="line">
            <a:avLst/>
          </a:prstGeom>
          <a:noFill/>
          <a:ln w="9525">
            <a:solidFill>
              <a:schemeClr val="tx1"/>
            </a:solidFill>
            <a:round/>
            <a:headEnd/>
            <a:tailEnd/>
          </a:ln>
        </p:spPr>
        <p:txBody>
          <a:bodyPr/>
          <a:lstStyle/>
          <a:p>
            <a:endParaRPr lang="en-US"/>
          </a:p>
        </p:txBody>
      </p:sp>
      <p:sp>
        <p:nvSpPr>
          <p:cNvPr id="36" name="TextBox 35"/>
          <p:cNvSpPr txBox="1"/>
          <p:nvPr/>
        </p:nvSpPr>
        <p:spPr>
          <a:xfrm>
            <a:off x="2313708" y="5486400"/>
            <a:ext cx="1828800" cy="707886"/>
          </a:xfrm>
          <a:prstGeom prst="rect">
            <a:avLst/>
          </a:prstGeom>
          <a:noFill/>
        </p:spPr>
        <p:txBody>
          <a:bodyPr wrap="square" rtlCol="0">
            <a:spAutoFit/>
          </a:bodyPr>
          <a:lstStyle/>
          <a:p>
            <a:r>
              <a:rPr lang="en-US" sz="1400" dirty="0" smtClean="0">
                <a:latin typeface="+mj-lt"/>
              </a:rPr>
              <a:t>Screen in Target Confined Aquifer C</a:t>
            </a:r>
          </a:p>
          <a:p>
            <a:endParaRPr lang="en-US" sz="1200" dirty="0">
              <a:latin typeface="+mj-lt"/>
            </a:endParaRPr>
          </a:p>
        </p:txBody>
      </p:sp>
      <p:sp>
        <p:nvSpPr>
          <p:cNvPr id="37" name="TextBox 36"/>
          <p:cNvSpPr txBox="1"/>
          <p:nvPr/>
        </p:nvSpPr>
        <p:spPr>
          <a:xfrm>
            <a:off x="1770803" y="3810000"/>
            <a:ext cx="1962997" cy="523220"/>
          </a:xfrm>
          <a:prstGeom prst="rect">
            <a:avLst/>
          </a:prstGeom>
          <a:noFill/>
        </p:spPr>
        <p:txBody>
          <a:bodyPr wrap="square" rtlCol="0">
            <a:spAutoFit/>
          </a:bodyPr>
          <a:lstStyle/>
          <a:p>
            <a:pPr algn="ctr"/>
            <a:r>
              <a:rPr lang="en-US" sz="1400" dirty="0" smtClean="0">
                <a:latin typeface="+mj-lt"/>
              </a:rPr>
              <a:t>Confined         </a:t>
            </a:r>
          </a:p>
          <a:p>
            <a:pPr algn="ctr"/>
            <a:r>
              <a:rPr lang="en-US" sz="1400" dirty="0" smtClean="0">
                <a:latin typeface="+mj-lt"/>
              </a:rPr>
              <a:t>Aquifer B</a:t>
            </a:r>
            <a:endParaRPr lang="en-US" sz="1400" dirty="0">
              <a:latin typeface="+mj-lt"/>
            </a:endParaRPr>
          </a:p>
        </p:txBody>
      </p:sp>
      <p:sp>
        <p:nvSpPr>
          <p:cNvPr id="46" name="TextBox 45"/>
          <p:cNvSpPr txBox="1"/>
          <p:nvPr/>
        </p:nvSpPr>
        <p:spPr>
          <a:xfrm>
            <a:off x="4343400" y="685800"/>
            <a:ext cx="4572000" cy="6955750"/>
          </a:xfrm>
          <a:prstGeom prst="rect">
            <a:avLst/>
          </a:prstGeom>
          <a:noFill/>
        </p:spPr>
        <p:txBody>
          <a:bodyPr wrap="square" rtlCol="0">
            <a:spAutoFit/>
          </a:bodyPr>
          <a:lstStyle/>
          <a:p>
            <a:pPr algn="ctr"/>
            <a:r>
              <a:rPr lang="en-US" sz="1600" b="1" u="sng" dirty="0" smtClean="0">
                <a:solidFill>
                  <a:srgbClr val="FF0000"/>
                </a:solidFill>
                <a:latin typeface="+mj-lt"/>
              </a:rPr>
              <a:t>Proper</a:t>
            </a:r>
            <a:r>
              <a:rPr lang="en-US" sz="1600" b="1" u="sng" dirty="0" smtClean="0">
                <a:latin typeface="+mj-lt"/>
              </a:rPr>
              <a:t> Well Construction Requirements</a:t>
            </a:r>
            <a:r>
              <a:rPr lang="en-US" sz="1600" dirty="0" smtClean="0">
                <a:latin typeface="+mj-lt"/>
              </a:rPr>
              <a:t> </a:t>
            </a:r>
          </a:p>
          <a:p>
            <a:pPr algn="ctr"/>
            <a:r>
              <a:rPr lang="en-US" sz="1200" b="1" i="1" dirty="0" smtClean="0">
                <a:latin typeface="+mj-lt"/>
              </a:rPr>
              <a:t>In addition to the Virginia Department of Health requirements.</a:t>
            </a:r>
            <a:endParaRPr lang="en-US" sz="1200" b="1" i="1" u="sng" dirty="0" smtClean="0">
              <a:latin typeface="+mj-lt"/>
            </a:endParaRPr>
          </a:p>
          <a:p>
            <a:r>
              <a:rPr lang="en-US" sz="1200" dirty="0" smtClean="0">
                <a:latin typeface="+mj-lt"/>
              </a:rPr>
              <a:t>&gt; </a:t>
            </a:r>
            <a:r>
              <a:rPr lang="en-US" sz="1200" b="1" dirty="0" smtClean="0">
                <a:latin typeface="+mj-lt"/>
              </a:rPr>
              <a:t>Conduct Geophysical logging</a:t>
            </a:r>
            <a:r>
              <a:rPr lang="en-US" sz="1200" dirty="0" smtClean="0">
                <a:latin typeface="+mj-lt"/>
              </a:rPr>
              <a:t> (Spontaneous Potential, Single Point Resistance, 16/64 Short and Long Normal, Natural Gamma) and  complete geologist's logs during well drilling (required for all permitted wells)</a:t>
            </a:r>
          </a:p>
          <a:p>
            <a:r>
              <a:rPr lang="en-US" sz="1200" b="1" dirty="0" smtClean="0">
                <a:latin typeface="+mj-lt"/>
              </a:rPr>
              <a:t>&gt;Install </a:t>
            </a:r>
            <a:r>
              <a:rPr lang="en-US" sz="1200" b="1" dirty="0">
                <a:latin typeface="+mj-lt"/>
              </a:rPr>
              <a:t>gravel packs and grout for observation wells and production wells in a manner that prevents </a:t>
            </a:r>
            <a:r>
              <a:rPr lang="en-US" sz="1200" b="1" dirty="0" err="1">
                <a:latin typeface="+mj-lt"/>
              </a:rPr>
              <a:t>leakance</a:t>
            </a:r>
            <a:r>
              <a:rPr lang="en-US" sz="1200" b="1" dirty="0">
                <a:latin typeface="+mj-lt"/>
              </a:rPr>
              <a:t> between aquifers</a:t>
            </a:r>
            <a:r>
              <a:rPr lang="en-US" sz="1200" dirty="0">
                <a:latin typeface="+mj-lt"/>
              </a:rPr>
              <a:t>.  </a:t>
            </a:r>
            <a:r>
              <a:rPr lang="en-US" sz="1200" u="sng" dirty="0">
                <a:latin typeface="+mj-lt"/>
              </a:rPr>
              <a:t>Gravel pack should be terminated close to the top of well screens and should not extend above the top of the target </a:t>
            </a:r>
            <a:r>
              <a:rPr lang="en-US" sz="1200" u="sng" dirty="0" smtClean="0">
                <a:latin typeface="+mj-lt"/>
              </a:rPr>
              <a:t>aquifer as shown in Example 1.  </a:t>
            </a:r>
            <a:r>
              <a:rPr lang="en-US" sz="1200" u="sng" dirty="0" err="1">
                <a:latin typeface="+mj-lt"/>
              </a:rPr>
              <a:t>Bentonite</a:t>
            </a:r>
            <a:r>
              <a:rPr lang="en-US" sz="1200" u="sng" dirty="0">
                <a:latin typeface="+mj-lt"/>
              </a:rPr>
              <a:t> plugs between screened intervals should be </a:t>
            </a:r>
            <a:r>
              <a:rPr lang="en-US" sz="1200" u="sng" dirty="0" smtClean="0">
                <a:latin typeface="+mj-lt"/>
              </a:rPr>
              <a:t>used.</a:t>
            </a:r>
            <a:r>
              <a:rPr lang="en-US" sz="1200" dirty="0" smtClean="0">
                <a:latin typeface="+mj-lt"/>
              </a:rPr>
              <a:t>   DEQ staff need to review the geophysical logs and driller’s logs to determine the gravel pack intervals </a:t>
            </a:r>
            <a:r>
              <a:rPr lang="en-US" sz="1200" u="sng" dirty="0" smtClean="0">
                <a:latin typeface="+mj-lt"/>
              </a:rPr>
              <a:t>prior</a:t>
            </a:r>
            <a:r>
              <a:rPr lang="en-US" sz="1200" dirty="0" smtClean="0">
                <a:latin typeface="+mj-lt"/>
              </a:rPr>
              <a:t> to well construction (See contacts below.)</a:t>
            </a:r>
          </a:p>
          <a:p>
            <a:r>
              <a:rPr lang="en-US" sz="1200" dirty="0">
                <a:latin typeface="+mj-lt"/>
              </a:rPr>
              <a:t>&gt;Ensure that </a:t>
            </a:r>
            <a:r>
              <a:rPr lang="en-US" sz="1200" b="1" dirty="0">
                <a:latin typeface="+mj-lt"/>
              </a:rPr>
              <a:t>Well Completion forms (GW2s) are completed</a:t>
            </a:r>
            <a:r>
              <a:rPr lang="en-US" sz="1200" dirty="0">
                <a:latin typeface="+mj-lt"/>
              </a:rPr>
              <a:t> by the driller and retained by owner and driller.</a:t>
            </a:r>
          </a:p>
          <a:p>
            <a:r>
              <a:rPr lang="en-US" sz="1200" dirty="0">
                <a:latin typeface="+mj-lt"/>
              </a:rPr>
              <a:t>&gt; </a:t>
            </a:r>
            <a:r>
              <a:rPr lang="en-US" sz="1200" b="1" dirty="0">
                <a:latin typeface="+mj-lt"/>
              </a:rPr>
              <a:t>Document Pump intake settings</a:t>
            </a:r>
            <a:r>
              <a:rPr lang="en-US" sz="1200" dirty="0">
                <a:latin typeface="+mj-lt"/>
              </a:rPr>
              <a:t> and </a:t>
            </a:r>
            <a:r>
              <a:rPr lang="en-US" sz="1200" b="1" dirty="0" smtClean="0">
                <a:latin typeface="+mj-lt"/>
              </a:rPr>
              <a:t>do not set the </a:t>
            </a:r>
            <a:r>
              <a:rPr lang="en-US" sz="1200" b="1" dirty="0">
                <a:latin typeface="+mj-lt"/>
              </a:rPr>
              <a:t>pump intake </a:t>
            </a:r>
            <a:r>
              <a:rPr lang="en-US" sz="1200" b="1" dirty="0" smtClean="0">
                <a:latin typeface="+mj-lt"/>
              </a:rPr>
              <a:t>(1) below </a:t>
            </a:r>
            <a:r>
              <a:rPr lang="en-US" sz="1200" b="1" dirty="0">
                <a:latin typeface="+mj-lt"/>
              </a:rPr>
              <a:t>the top of the uppermost screened confined aquifer</a:t>
            </a:r>
            <a:r>
              <a:rPr lang="en-US" sz="1200" dirty="0">
                <a:latin typeface="+mj-lt"/>
              </a:rPr>
              <a:t> or </a:t>
            </a:r>
            <a:r>
              <a:rPr lang="en-US" sz="1200" b="1" dirty="0" smtClean="0">
                <a:latin typeface="+mj-lt"/>
              </a:rPr>
              <a:t>(2) below </a:t>
            </a:r>
            <a:r>
              <a:rPr lang="en-US" sz="1200" b="1" dirty="0">
                <a:latin typeface="+mj-lt"/>
              </a:rPr>
              <a:t>the bottom of an unconfined aquifer</a:t>
            </a:r>
            <a:r>
              <a:rPr lang="en-US" sz="1200" dirty="0">
                <a:latin typeface="+mj-lt"/>
              </a:rPr>
              <a:t>.  Evaluate the effect of the allowable pump intake level on needed production and pumping water levels in the well as part of the well performance </a:t>
            </a:r>
            <a:r>
              <a:rPr lang="en-US" sz="1200" dirty="0" smtClean="0">
                <a:latin typeface="+mj-lt"/>
              </a:rPr>
              <a:t>evaluation.  DEQ should be contacted to help evaluate the geophysical logs and determine the aquifer top and allowable pump intake limit.  Two weeks notification of the drilling schedule is needed to schedule DEQ  assistance.</a:t>
            </a:r>
            <a:endParaRPr lang="en-US" sz="1200" dirty="0">
              <a:latin typeface="+mj-lt"/>
            </a:endParaRPr>
          </a:p>
          <a:p>
            <a:r>
              <a:rPr lang="en-US" sz="1200" dirty="0" smtClean="0">
                <a:latin typeface="+mj-lt"/>
              </a:rPr>
              <a:t>-Collect the GPS location for the well and include the Lat/Long and reference datum (i.e. NAD 27, WGS 84) on the Well Completion Form</a:t>
            </a:r>
          </a:p>
          <a:p>
            <a:pPr lvl="0"/>
            <a:endParaRPr lang="en-US" sz="1200" b="1" dirty="0" smtClean="0">
              <a:latin typeface="+mj-lt"/>
            </a:endParaRPr>
          </a:p>
          <a:p>
            <a:pPr lvl="0"/>
            <a:r>
              <a:rPr lang="en-US" sz="1200" b="1" dirty="0" smtClean="0">
                <a:latin typeface="+mj-lt"/>
              </a:rPr>
              <a:t>Who </a:t>
            </a:r>
            <a:r>
              <a:rPr lang="en-US" sz="1200" b="1" dirty="0">
                <a:latin typeface="+mj-lt"/>
              </a:rPr>
              <a:t>to Contact for Additional </a:t>
            </a:r>
            <a:r>
              <a:rPr lang="en-US" sz="1200" b="1" dirty="0" smtClean="0">
                <a:latin typeface="+mj-lt"/>
              </a:rPr>
              <a:t>Information:</a:t>
            </a:r>
            <a:endParaRPr lang="en-US" sz="1200" dirty="0">
              <a:latin typeface="+mj-lt"/>
            </a:endParaRPr>
          </a:p>
          <a:p>
            <a:r>
              <a:rPr lang="en-US" sz="1000" dirty="0" smtClean="0">
                <a:latin typeface="Albertus Extra Bold" pitchFamily="34" charset="0"/>
              </a:rPr>
              <a:t>Ground Water 	 </a:t>
            </a:r>
            <a:r>
              <a:rPr lang="en-US" sz="1000" dirty="0" smtClean="0">
                <a:latin typeface="Albertus Extra Bold" pitchFamily="34" charset="0"/>
              </a:rPr>
              <a:t>                   Groundwater </a:t>
            </a:r>
            <a:r>
              <a:rPr lang="en-US" sz="1000" dirty="0" smtClean="0">
                <a:latin typeface="Albertus Extra Bold" pitchFamily="34" charset="0"/>
              </a:rPr>
              <a:t>Withdrawal Permitting:</a:t>
            </a:r>
          </a:p>
          <a:p>
            <a:r>
              <a:rPr lang="en-US" sz="1000" dirty="0" smtClean="0">
                <a:latin typeface="Albertus Extra Bold" pitchFamily="34" charset="0"/>
              </a:rPr>
              <a:t>Characterization: </a:t>
            </a:r>
            <a:r>
              <a:rPr lang="en-US" sz="1000" dirty="0" smtClean="0">
                <a:latin typeface="Albertus Extra Bold" pitchFamily="34" charset="0"/>
              </a:rPr>
              <a:t>	 Craig Nicol</a:t>
            </a:r>
            <a:endParaRPr lang="en-US" sz="1000" dirty="0" smtClean="0">
              <a:latin typeface="Albertus Extra Bold" pitchFamily="34" charset="0"/>
            </a:endParaRPr>
          </a:p>
          <a:p>
            <a:r>
              <a:rPr lang="en-US" sz="1000" dirty="0" smtClean="0">
                <a:latin typeface="Albertus Extra Bold" pitchFamily="34" charset="0"/>
              </a:rPr>
              <a:t>Scott Bruce	              </a:t>
            </a:r>
            <a:r>
              <a:rPr lang="en-US" sz="1000" dirty="0" smtClean="0">
                <a:latin typeface="Albertus Extra Bold" pitchFamily="34" charset="0"/>
              </a:rPr>
              <a:t>      (</a:t>
            </a:r>
            <a:r>
              <a:rPr lang="en-US" sz="1000" dirty="0" smtClean="0">
                <a:latin typeface="Albertus Extra Bold" pitchFamily="34" charset="0"/>
              </a:rPr>
              <a:t>804) </a:t>
            </a:r>
            <a:r>
              <a:rPr lang="en-US" sz="1000" dirty="0" smtClean="0">
                <a:latin typeface="Albertus Extra Bold" pitchFamily="34" charset="0"/>
              </a:rPr>
              <a:t>698-4214   </a:t>
            </a:r>
            <a:endParaRPr lang="en-US" sz="1000" dirty="0" smtClean="0">
              <a:latin typeface="Albertus Extra Bold" pitchFamily="34" charset="0"/>
            </a:endParaRPr>
          </a:p>
          <a:p>
            <a:pPr lvl="0"/>
            <a:r>
              <a:rPr lang="en-US" sz="1000" dirty="0" smtClean="0">
                <a:latin typeface="Albertus Extra Bold" pitchFamily="34" charset="0"/>
              </a:rPr>
              <a:t>(804) 698-4041           </a:t>
            </a:r>
          </a:p>
          <a:p>
            <a:pPr lvl="0"/>
            <a:r>
              <a:rPr lang="en-US" sz="1000" dirty="0" smtClean="0">
                <a:latin typeface="Albertus Extra Bold" pitchFamily="34" charset="0"/>
              </a:rPr>
              <a:t>                                	</a:t>
            </a:r>
          </a:p>
          <a:p>
            <a:r>
              <a:rPr lang="en-US" sz="1000" dirty="0" smtClean="0">
                <a:latin typeface="+mj-lt"/>
              </a:rPr>
              <a:t>			</a:t>
            </a:r>
            <a:endParaRPr lang="en-US" sz="1000" dirty="0">
              <a:latin typeface="+mj-lt"/>
            </a:endParaRPr>
          </a:p>
          <a:p>
            <a:endParaRPr lang="en-US" sz="1200" dirty="0" smtClean="0"/>
          </a:p>
          <a:p>
            <a:pPr>
              <a:buFont typeface="Wingdings"/>
              <a:buChar char="Ø"/>
            </a:pPr>
            <a:endParaRPr lang="en-US" sz="1200" dirty="0" smtClean="0"/>
          </a:p>
          <a:p>
            <a:pPr>
              <a:buFont typeface="Wingdings"/>
              <a:buChar char="Ø"/>
            </a:pPr>
            <a:endParaRPr lang="en-US" sz="1200" dirty="0"/>
          </a:p>
        </p:txBody>
      </p:sp>
      <p:sp>
        <p:nvSpPr>
          <p:cNvPr id="53" name="TextBox 52"/>
          <p:cNvSpPr txBox="1"/>
          <p:nvPr/>
        </p:nvSpPr>
        <p:spPr>
          <a:xfrm>
            <a:off x="304800" y="5188530"/>
            <a:ext cx="914400" cy="553998"/>
          </a:xfrm>
          <a:prstGeom prst="rect">
            <a:avLst/>
          </a:prstGeom>
          <a:noFill/>
        </p:spPr>
        <p:txBody>
          <a:bodyPr wrap="square" rtlCol="0">
            <a:spAutoFit/>
          </a:bodyPr>
          <a:lstStyle/>
          <a:p>
            <a:r>
              <a:rPr lang="en-US" sz="1000" dirty="0" smtClean="0">
                <a:solidFill>
                  <a:srgbClr val="095BFF"/>
                </a:solidFill>
                <a:latin typeface="+mj-lt"/>
              </a:rPr>
              <a:t>Groundwater flow through well screen</a:t>
            </a:r>
            <a:endParaRPr lang="en-US" sz="1000" dirty="0">
              <a:solidFill>
                <a:srgbClr val="095BFF"/>
              </a:solidFill>
              <a:latin typeface="+mj-lt"/>
            </a:endParaRPr>
          </a:p>
        </p:txBody>
      </p:sp>
      <p:sp>
        <p:nvSpPr>
          <p:cNvPr id="54" name="TextBox 53"/>
          <p:cNvSpPr txBox="1"/>
          <p:nvPr/>
        </p:nvSpPr>
        <p:spPr>
          <a:xfrm>
            <a:off x="381001" y="1143001"/>
            <a:ext cx="609600" cy="304800"/>
          </a:xfrm>
          <a:prstGeom prst="rect">
            <a:avLst/>
          </a:prstGeom>
          <a:noFill/>
        </p:spPr>
        <p:txBody>
          <a:bodyPr wrap="square" rtlCol="0">
            <a:spAutoFit/>
          </a:bodyPr>
          <a:lstStyle/>
          <a:p>
            <a:r>
              <a:rPr lang="en-US" sz="1400" dirty="0" smtClean="0">
                <a:solidFill>
                  <a:srgbClr val="FF0000"/>
                </a:solidFill>
                <a:latin typeface="+mj-lt"/>
              </a:rPr>
              <a:t>Grout</a:t>
            </a:r>
            <a:endParaRPr lang="en-US" sz="1400" dirty="0">
              <a:solidFill>
                <a:srgbClr val="FF0000"/>
              </a:solidFill>
              <a:latin typeface="+mj-lt"/>
            </a:endParaRPr>
          </a:p>
        </p:txBody>
      </p:sp>
      <p:sp>
        <p:nvSpPr>
          <p:cNvPr id="63" name="TextBox 62"/>
          <p:cNvSpPr txBox="1"/>
          <p:nvPr/>
        </p:nvSpPr>
        <p:spPr>
          <a:xfrm>
            <a:off x="2133600" y="5181600"/>
            <a:ext cx="1143000" cy="307777"/>
          </a:xfrm>
          <a:prstGeom prst="rect">
            <a:avLst/>
          </a:prstGeom>
          <a:noFill/>
        </p:spPr>
        <p:txBody>
          <a:bodyPr wrap="square" rtlCol="0">
            <a:spAutoFit/>
          </a:bodyPr>
          <a:lstStyle/>
          <a:p>
            <a:r>
              <a:rPr lang="en-US" sz="1400" dirty="0" smtClean="0">
                <a:solidFill>
                  <a:srgbClr val="FF0000"/>
                </a:solidFill>
                <a:latin typeface="+mj-lt"/>
              </a:rPr>
              <a:t>Gravel Pack</a:t>
            </a:r>
            <a:endParaRPr lang="en-US" sz="1400" dirty="0">
              <a:solidFill>
                <a:srgbClr val="FF0000"/>
              </a:solidFill>
              <a:latin typeface="+mj-lt"/>
            </a:endParaRPr>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9" name="Object 5"/>
          <p:cNvGraphicFramePr>
            <a:graphicFrameLocks noChangeAspect="1"/>
          </p:cNvGraphicFramePr>
          <p:nvPr/>
        </p:nvGraphicFramePr>
        <p:xfrm>
          <a:off x="263704" y="122712"/>
          <a:ext cx="1828800" cy="736270"/>
        </p:xfrm>
        <a:graphic>
          <a:graphicData uri="http://schemas.openxmlformats.org/presentationml/2006/ole">
            <p:oleObj spid="_x0000_s1026" name="Picture" r:id="rId5" imgW="2100404" imgH="851026" progId="Word.Picture.8">
              <p:embed/>
            </p:oleObj>
          </a:graphicData>
        </a:graphic>
      </p:graphicFrame>
      <p:sp>
        <p:nvSpPr>
          <p:cNvPr id="73" name="TextBox 72"/>
          <p:cNvSpPr txBox="1"/>
          <p:nvPr/>
        </p:nvSpPr>
        <p:spPr>
          <a:xfrm>
            <a:off x="304800" y="6019801"/>
            <a:ext cx="3657600" cy="600164"/>
          </a:xfrm>
          <a:prstGeom prst="rect">
            <a:avLst/>
          </a:prstGeom>
          <a:noFill/>
        </p:spPr>
        <p:txBody>
          <a:bodyPr wrap="square" rtlCol="0">
            <a:spAutoFit/>
          </a:bodyPr>
          <a:lstStyle/>
          <a:p>
            <a:r>
              <a:rPr lang="en-US" sz="1100" dirty="0" smtClean="0">
                <a:latin typeface="+mj-lt"/>
              </a:rPr>
              <a:t>Note:  This construction  is recommended even if your facility or public system, etc. does not currently need a  withdrawal permit  since it can prevent future permitting problems.   </a:t>
            </a:r>
            <a:endParaRPr lang="en-US" sz="1100" dirty="0">
              <a:latin typeface="+mj-lt"/>
            </a:endParaRPr>
          </a:p>
        </p:txBody>
      </p:sp>
      <p:sp>
        <p:nvSpPr>
          <p:cNvPr id="11" name="Line 8"/>
          <p:cNvSpPr>
            <a:spLocks noChangeShapeType="1"/>
          </p:cNvSpPr>
          <p:nvPr/>
        </p:nvSpPr>
        <p:spPr bwMode="auto">
          <a:xfrm>
            <a:off x="762000" y="1143000"/>
            <a:ext cx="3200400" cy="0"/>
          </a:xfrm>
          <a:prstGeom prst="line">
            <a:avLst/>
          </a:prstGeom>
          <a:noFill/>
          <a:ln w="9525">
            <a:solidFill>
              <a:schemeClr val="tx1"/>
            </a:solidFill>
            <a:round/>
            <a:headEnd/>
            <a:tailEnd/>
          </a:ln>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16" name="Text Box 17"/>
          <p:cNvSpPr txBox="1">
            <a:spLocks noChangeArrowheads="1"/>
          </p:cNvSpPr>
          <p:nvPr/>
        </p:nvSpPr>
        <p:spPr bwMode="auto">
          <a:xfrm>
            <a:off x="2180801" y="2334486"/>
            <a:ext cx="1143000" cy="523220"/>
          </a:xfrm>
          <a:prstGeom prst="rect">
            <a:avLst/>
          </a:prstGeom>
          <a:noFill/>
          <a:ln w="9525">
            <a:noFill/>
            <a:miter lim="800000"/>
            <a:headEnd/>
            <a:tailEnd/>
          </a:ln>
        </p:spPr>
        <p:txBody>
          <a:bodyPr wrap="square">
            <a:spAutoFit/>
          </a:bodyPr>
          <a:lstStyle/>
          <a:p>
            <a:pPr algn="ctr"/>
            <a:r>
              <a:rPr lang="en-US" sz="1400" dirty="0" smtClean="0">
                <a:latin typeface="+mj-lt"/>
              </a:rPr>
              <a:t>Confined Aquifer A</a:t>
            </a:r>
            <a:endParaRPr lang="en-US" sz="1400" dirty="0">
              <a:latin typeface="+mj-lt"/>
            </a:endParaRPr>
          </a:p>
        </p:txBody>
      </p:sp>
      <p:sp>
        <p:nvSpPr>
          <p:cNvPr id="39" name="TextBox 38"/>
          <p:cNvSpPr txBox="1"/>
          <p:nvPr/>
        </p:nvSpPr>
        <p:spPr>
          <a:xfrm>
            <a:off x="1876001" y="1219200"/>
            <a:ext cx="1752600" cy="307777"/>
          </a:xfrm>
          <a:prstGeom prst="rect">
            <a:avLst/>
          </a:prstGeom>
          <a:noFill/>
        </p:spPr>
        <p:txBody>
          <a:bodyPr wrap="square" rtlCol="0">
            <a:spAutoFit/>
          </a:bodyPr>
          <a:lstStyle/>
          <a:p>
            <a:pPr algn="ctr"/>
            <a:r>
              <a:rPr lang="en-US" sz="1400" dirty="0" smtClean="0">
                <a:latin typeface="+mj-lt"/>
              </a:rPr>
              <a:t>Unconfined Aquifer</a:t>
            </a:r>
            <a:endParaRPr lang="en-US" sz="1400" dirty="0">
              <a:latin typeface="+mj-lt"/>
            </a:endParaRPr>
          </a:p>
        </p:txBody>
      </p:sp>
      <p:cxnSp>
        <p:nvCxnSpPr>
          <p:cNvPr id="59" name="Straight Arrow Connector 58"/>
          <p:cNvCxnSpPr>
            <a:stCxn id="54" idx="3"/>
          </p:cNvCxnSpPr>
          <p:nvPr/>
        </p:nvCxnSpPr>
        <p:spPr>
          <a:xfrm flipV="1">
            <a:off x="990601" y="1295400"/>
            <a:ext cx="380999" cy="1"/>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Freeform 44"/>
          <p:cNvSpPr/>
          <p:nvPr/>
        </p:nvSpPr>
        <p:spPr>
          <a:xfrm>
            <a:off x="762000" y="1676400"/>
            <a:ext cx="3200400" cy="665011"/>
          </a:xfrm>
          <a:custGeom>
            <a:avLst/>
            <a:gdLst>
              <a:gd name="connsiteX0" fmla="*/ 3248891 w 3352800"/>
              <a:gd name="connsiteY0" fmla="*/ 96975 h 665011"/>
              <a:gd name="connsiteX1" fmla="*/ 3248891 w 3352800"/>
              <a:gd name="connsiteY1" fmla="*/ 96975 h 665011"/>
              <a:gd name="connsiteX2" fmla="*/ 3027218 w 3352800"/>
              <a:gd name="connsiteY2" fmla="*/ 90048 h 665011"/>
              <a:gd name="connsiteX3" fmla="*/ 2777836 w 3352800"/>
              <a:gd name="connsiteY3" fmla="*/ 76193 h 665011"/>
              <a:gd name="connsiteX4" fmla="*/ 2570018 w 3352800"/>
              <a:gd name="connsiteY4" fmla="*/ 69266 h 665011"/>
              <a:gd name="connsiteX5" fmla="*/ 2008909 w 3352800"/>
              <a:gd name="connsiteY5" fmla="*/ 62338 h 665011"/>
              <a:gd name="connsiteX6" fmla="*/ 1801091 w 3352800"/>
              <a:gd name="connsiteY6" fmla="*/ 41557 h 665011"/>
              <a:gd name="connsiteX7" fmla="*/ 1586345 w 3352800"/>
              <a:gd name="connsiteY7" fmla="*/ 48484 h 665011"/>
              <a:gd name="connsiteX8" fmla="*/ 1530927 w 3352800"/>
              <a:gd name="connsiteY8" fmla="*/ 55411 h 665011"/>
              <a:gd name="connsiteX9" fmla="*/ 1399309 w 3352800"/>
              <a:gd name="connsiteY9" fmla="*/ 62338 h 665011"/>
              <a:gd name="connsiteX10" fmla="*/ 1371600 w 3352800"/>
              <a:gd name="connsiteY10" fmla="*/ 69266 h 665011"/>
              <a:gd name="connsiteX11" fmla="*/ 1094509 w 3352800"/>
              <a:gd name="connsiteY11" fmla="*/ 55411 h 665011"/>
              <a:gd name="connsiteX12" fmla="*/ 914400 w 3352800"/>
              <a:gd name="connsiteY12" fmla="*/ 48484 h 665011"/>
              <a:gd name="connsiteX13" fmla="*/ 720436 w 3352800"/>
              <a:gd name="connsiteY13" fmla="*/ 34629 h 665011"/>
              <a:gd name="connsiteX14" fmla="*/ 623454 w 3352800"/>
              <a:gd name="connsiteY14" fmla="*/ 27702 h 665011"/>
              <a:gd name="connsiteX15" fmla="*/ 581891 w 3352800"/>
              <a:gd name="connsiteY15" fmla="*/ 20775 h 665011"/>
              <a:gd name="connsiteX16" fmla="*/ 6927 w 3352800"/>
              <a:gd name="connsiteY16" fmla="*/ 27702 h 665011"/>
              <a:gd name="connsiteX17" fmla="*/ 13854 w 3352800"/>
              <a:gd name="connsiteY17" fmla="*/ 131611 h 665011"/>
              <a:gd name="connsiteX18" fmla="*/ 0 w 3352800"/>
              <a:gd name="connsiteY18" fmla="*/ 401775 h 665011"/>
              <a:gd name="connsiteX19" fmla="*/ 6927 w 3352800"/>
              <a:gd name="connsiteY19" fmla="*/ 533393 h 665011"/>
              <a:gd name="connsiteX20" fmla="*/ 13854 w 3352800"/>
              <a:gd name="connsiteY20" fmla="*/ 609593 h 665011"/>
              <a:gd name="connsiteX21" fmla="*/ 34636 w 3352800"/>
              <a:gd name="connsiteY21" fmla="*/ 616520 h 665011"/>
              <a:gd name="connsiteX22" fmla="*/ 1357745 w 3352800"/>
              <a:gd name="connsiteY22" fmla="*/ 602666 h 665011"/>
              <a:gd name="connsiteX23" fmla="*/ 1447800 w 3352800"/>
              <a:gd name="connsiteY23" fmla="*/ 595738 h 665011"/>
              <a:gd name="connsiteX24" fmla="*/ 1572491 w 3352800"/>
              <a:gd name="connsiteY24" fmla="*/ 581884 h 665011"/>
              <a:gd name="connsiteX25" fmla="*/ 1648691 w 3352800"/>
              <a:gd name="connsiteY25" fmla="*/ 568029 h 665011"/>
              <a:gd name="connsiteX26" fmla="*/ 1724891 w 3352800"/>
              <a:gd name="connsiteY26" fmla="*/ 561102 h 665011"/>
              <a:gd name="connsiteX27" fmla="*/ 1745672 w 3352800"/>
              <a:gd name="connsiteY27" fmla="*/ 554175 h 665011"/>
              <a:gd name="connsiteX28" fmla="*/ 2015836 w 3352800"/>
              <a:gd name="connsiteY28" fmla="*/ 554175 h 665011"/>
              <a:gd name="connsiteX29" fmla="*/ 2036618 w 3352800"/>
              <a:gd name="connsiteY29" fmla="*/ 561102 h 665011"/>
              <a:gd name="connsiteX30" fmla="*/ 2133600 w 3352800"/>
              <a:gd name="connsiteY30" fmla="*/ 581884 h 665011"/>
              <a:gd name="connsiteX31" fmla="*/ 2182091 w 3352800"/>
              <a:gd name="connsiteY31" fmla="*/ 602666 h 665011"/>
              <a:gd name="connsiteX32" fmla="*/ 2209800 w 3352800"/>
              <a:gd name="connsiteY32" fmla="*/ 609593 h 665011"/>
              <a:gd name="connsiteX33" fmla="*/ 2237509 w 3352800"/>
              <a:gd name="connsiteY33" fmla="*/ 623448 h 665011"/>
              <a:gd name="connsiteX34" fmla="*/ 2805545 w 3352800"/>
              <a:gd name="connsiteY34" fmla="*/ 637302 h 665011"/>
              <a:gd name="connsiteX35" fmla="*/ 3193472 w 3352800"/>
              <a:gd name="connsiteY35" fmla="*/ 651157 h 665011"/>
              <a:gd name="connsiteX36" fmla="*/ 3241963 w 3352800"/>
              <a:gd name="connsiteY36" fmla="*/ 658084 h 665011"/>
              <a:gd name="connsiteX37" fmla="*/ 3318163 w 3352800"/>
              <a:gd name="connsiteY37" fmla="*/ 665011 h 665011"/>
              <a:gd name="connsiteX38" fmla="*/ 3338945 w 3352800"/>
              <a:gd name="connsiteY38" fmla="*/ 658084 h 665011"/>
              <a:gd name="connsiteX39" fmla="*/ 3352800 w 3352800"/>
              <a:gd name="connsiteY39" fmla="*/ 609593 h 665011"/>
              <a:gd name="connsiteX40" fmla="*/ 3345872 w 3352800"/>
              <a:gd name="connsiteY40" fmla="*/ 588811 h 665011"/>
              <a:gd name="connsiteX41" fmla="*/ 3332018 w 3352800"/>
              <a:gd name="connsiteY41" fmla="*/ 554175 h 665011"/>
              <a:gd name="connsiteX42" fmla="*/ 3325091 w 3352800"/>
              <a:gd name="connsiteY42" fmla="*/ 131611 h 665011"/>
              <a:gd name="connsiteX43" fmla="*/ 3297382 w 3352800"/>
              <a:gd name="connsiteY43" fmla="*/ 96975 h 665011"/>
              <a:gd name="connsiteX44" fmla="*/ 3186545 w 3352800"/>
              <a:gd name="connsiteY44" fmla="*/ 90048 h 665011"/>
              <a:gd name="connsiteX45" fmla="*/ 3248891 w 3352800"/>
              <a:gd name="connsiteY45" fmla="*/ 96975 h 66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352800" h="665011">
                <a:moveTo>
                  <a:pt x="3248891" y="96975"/>
                </a:moveTo>
                <a:lnTo>
                  <a:pt x="3248891" y="96975"/>
                </a:lnTo>
                <a:lnTo>
                  <a:pt x="3027218" y="90048"/>
                </a:lnTo>
                <a:cubicBezTo>
                  <a:pt x="2511829" y="70225"/>
                  <a:pt x="3206908" y="94848"/>
                  <a:pt x="2777836" y="76193"/>
                </a:cubicBezTo>
                <a:cubicBezTo>
                  <a:pt x="2708590" y="73182"/>
                  <a:pt x="2639318" y="70515"/>
                  <a:pt x="2570018" y="69266"/>
                </a:cubicBezTo>
                <a:lnTo>
                  <a:pt x="2008909" y="62338"/>
                </a:lnTo>
                <a:cubicBezTo>
                  <a:pt x="1823991" y="47545"/>
                  <a:pt x="1892514" y="59841"/>
                  <a:pt x="1801091" y="41557"/>
                </a:cubicBezTo>
                <a:lnTo>
                  <a:pt x="1586345" y="48484"/>
                </a:lnTo>
                <a:cubicBezTo>
                  <a:pt x="1567753" y="49437"/>
                  <a:pt x="1549493" y="54036"/>
                  <a:pt x="1530927" y="55411"/>
                </a:cubicBezTo>
                <a:cubicBezTo>
                  <a:pt x="1487114" y="58656"/>
                  <a:pt x="1443182" y="60029"/>
                  <a:pt x="1399309" y="62338"/>
                </a:cubicBezTo>
                <a:cubicBezTo>
                  <a:pt x="1390073" y="64647"/>
                  <a:pt x="1381121" y="69266"/>
                  <a:pt x="1371600" y="69266"/>
                </a:cubicBezTo>
                <a:cubicBezTo>
                  <a:pt x="948906" y="69266"/>
                  <a:pt x="1296927" y="66656"/>
                  <a:pt x="1094509" y="55411"/>
                </a:cubicBezTo>
                <a:cubicBezTo>
                  <a:pt x="1034521" y="52078"/>
                  <a:pt x="974436" y="50793"/>
                  <a:pt x="914400" y="48484"/>
                </a:cubicBezTo>
                <a:cubicBezTo>
                  <a:pt x="804666" y="34768"/>
                  <a:pt x="898521" y="45105"/>
                  <a:pt x="720436" y="34629"/>
                </a:cubicBezTo>
                <a:cubicBezTo>
                  <a:pt x="688082" y="32726"/>
                  <a:pt x="655781" y="30011"/>
                  <a:pt x="623454" y="27702"/>
                </a:cubicBezTo>
                <a:cubicBezTo>
                  <a:pt x="581899" y="0"/>
                  <a:pt x="623460" y="19808"/>
                  <a:pt x="581891" y="20775"/>
                </a:cubicBezTo>
                <a:cubicBezTo>
                  <a:pt x="390274" y="25231"/>
                  <a:pt x="198582" y="25393"/>
                  <a:pt x="6927" y="27702"/>
                </a:cubicBezTo>
                <a:cubicBezTo>
                  <a:pt x="9236" y="62338"/>
                  <a:pt x="13854" y="96898"/>
                  <a:pt x="13854" y="131611"/>
                </a:cubicBezTo>
                <a:cubicBezTo>
                  <a:pt x="13854" y="317543"/>
                  <a:pt x="15739" y="291598"/>
                  <a:pt x="0" y="401775"/>
                </a:cubicBezTo>
                <a:cubicBezTo>
                  <a:pt x="2309" y="445648"/>
                  <a:pt x="4005" y="489557"/>
                  <a:pt x="6927" y="533393"/>
                </a:cubicBezTo>
                <a:cubicBezTo>
                  <a:pt x="8623" y="558841"/>
                  <a:pt x="5789" y="585397"/>
                  <a:pt x="13854" y="609593"/>
                </a:cubicBezTo>
                <a:cubicBezTo>
                  <a:pt x="16163" y="616520"/>
                  <a:pt x="27709" y="614211"/>
                  <a:pt x="34636" y="616520"/>
                </a:cubicBezTo>
                <a:cubicBezTo>
                  <a:pt x="523570" y="567629"/>
                  <a:pt x="12570" y="616534"/>
                  <a:pt x="1357745" y="602666"/>
                </a:cubicBezTo>
                <a:cubicBezTo>
                  <a:pt x="1387850" y="602356"/>
                  <a:pt x="1417782" y="598047"/>
                  <a:pt x="1447800" y="595738"/>
                </a:cubicBezTo>
                <a:cubicBezTo>
                  <a:pt x="1541320" y="580152"/>
                  <a:pt x="1426805" y="598071"/>
                  <a:pt x="1572491" y="581884"/>
                </a:cubicBezTo>
                <a:cubicBezTo>
                  <a:pt x="1724794" y="564962"/>
                  <a:pt x="1517184" y="584468"/>
                  <a:pt x="1648691" y="568029"/>
                </a:cubicBezTo>
                <a:cubicBezTo>
                  <a:pt x="1673999" y="564865"/>
                  <a:pt x="1699491" y="563411"/>
                  <a:pt x="1724891" y="561102"/>
                </a:cubicBezTo>
                <a:cubicBezTo>
                  <a:pt x="1731818" y="558793"/>
                  <a:pt x="1738470" y="555375"/>
                  <a:pt x="1745672" y="554175"/>
                </a:cubicBezTo>
                <a:cubicBezTo>
                  <a:pt x="1840451" y="538379"/>
                  <a:pt x="1907958" y="550579"/>
                  <a:pt x="2015836" y="554175"/>
                </a:cubicBezTo>
                <a:cubicBezTo>
                  <a:pt x="2022763" y="556484"/>
                  <a:pt x="2029503" y="559460"/>
                  <a:pt x="2036618" y="561102"/>
                </a:cubicBezTo>
                <a:cubicBezTo>
                  <a:pt x="2077961" y="570643"/>
                  <a:pt x="2098112" y="571745"/>
                  <a:pt x="2133600" y="581884"/>
                </a:cubicBezTo>
                <a:cubicBezTo>
                  <a:pt x="2181768" y="595646"/>
                  <a:pt x="2122976" y="580498"/>
                  <a:pt x="2182091" y="602666"/>
                </a:cubicBezTo>
                <a:cubicBezTo>
                  <a:pt x="2191005" y="606009"/>
                  <a:pt x="2200564" y="607284"/>
                  <a:pt x="2209800" y="609593"/>
                </a:cubicBezTo>
                <a:cubicBezTo>
                  <a:pt x="2219036" y="614211"/>
                  <a:pt x="2227194" y="622968"/>
                  <a:pt x="2237509" y="623448"/>
                </a:cubicBezTo>
                <a:cubicBezTo>
                  <a:pt x="2426706" y="632248"/>
                  <a:pt x="2805545" y="637302"/>
                  <a:pt x="2805545" y="637302"/>
                </a:cubicBezTo>
                <a:cubicBezTo>
                  <a:pt x="2999718" y="656718"/>
                  <a:pt x="2763787" y="634942"/>
                  <a:pt x="3193472" y="651157"/>
                </a:cubicBezTo>
                <a:cubicBezTo>
                  <a:pt x="3209788" y="651773"/>
                  <a:pt x="3225735" y="656281"/>
                  <a:pt x="3241963" y="658084"/>
                </a:cubicBezTo>
                <a:cubicBezTo>
                  <a:pt x="3267312" y="660900"/>
                  <a:pt x="3292763" y="662702"/>
                  <a:pt x="3318163" y="665011"/>
                </a:cubicBezTo>
                <a:cubicBezTo>
                  <a:pt x="3325090" y="662702"/>
                  <a:pt x="3333782" y="663247"/>
                  <a:pt x="3338945" y="658084"/>
                </a:cubicBezTo>
                <a:cubicBezTo>
                  <a:pt x="3342256" y="654773"/>
                  <a:pt x="3352741" y="609830"/>
                  <a:pt x="3352800" y="609593"/>
                </a:cubicBezTo>
                <a:cubicBezTo>
                  <a:pt x="3350491" y="602666"/>
                  <a:pt x="3348436" y="595648"/>
                  <a:pt x="3345872" y="588811"/>
                </a:cubicBezTo>
                <a:cubicBezTo>
                  <a:pt x="3341506" y="577168"/>
                  <a:pt x="3332583" y="566597"/>
                  <a:pt x="3332018" y="554175"/>
                </a:cubicBezTo>
                <a:cubicBezTo>
                  <a:pt x="3325622" y="413447"/>
                  <a:pt x="3329491" y="272416"/>
                  <a:pt x="3325091" y="131611"/>
                </a:cubicBezTo>
                <a:cubicBezTo>
                  <a:pt x="3324614" y="116350"/>
                  <a:pt x="3313882" y="99580"/>
                  <a:pt x="3297382" y="96975"/>
                </a:cubicBezTo>
                <a:cubicBezTo>
                  <a:pt x="3260817" y="91202"/>
                  <a:pt x="3186545" y="90048"/>
                  <a:pt x="3186545" y="90048"/>
                </a:cubicBezTo>
                <a:lnTo>
                  <a:pt x="3248891" y="9697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954519" y="1752600"/>
            <a:ext cx="1595565" cy="307777"/>
          </a:xfrm>
          <a:prstGeom prst="rect">
            <a:avLst/>
          </a:prstGeom>
          <a:noFill/>
        </p:spPr>
        <p:txBody>
          <a:bodyPr wrap="square" rtlCol="0">
            <a:spAutoFit/>
          </a:bodyPr>
          <a:lstStyle/>
          <a:p>
            <a:pPr algn="ctr"/>
            <a:r>
              <a:rPr lang="en-US" sz="1400" dirty="0" smtClean="0">
                <a:latin typeface="+mj-lt"/>
              </a:rPr>
              <a:t>Confining unit</a:t>
            </a:r>
            <a:endParaRPr lang="en-US" sz="1400" dirty="0">
              <a:latin typeface="+mj-lt"/>
            </a:endParaRPr>
          </a:p>
        </p:txBody>
      </p:sp>
      <p:sp>
        <p:nvSpPr>
          <p:cNvPr id="47" name="Rectangle 46"/>
          <p:cNvSpPr/>
          <p:nvPr/>
        </p:nvSpPr>
        <p:spPr>
          <a:xfrm>
            <a:off x="1447800" y="1447800"/>
            <a:ext cx="304800" cy="388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8"/>
          <p:cNvSpPr>
            <a:spLocks noChangeArrowheads="1"/>
          </p:cNvSpPr>
          <p:nvPr/>
        </p:nvSpPr>
        <p:spPr bwMode="auto">
          <a:xfrm>
            <a:off x="1676400" y="1143000"/>
            <a:ext cx="152400" cy="4191000"/>
          </a:xfrm>
          <a:prstGeom prst="rect">
            <a:avLst/>
          </a:prstGeom>
          <a:solidFill>
            <a:srgbClr val="808080"/>
          </a:solidFill>
          <a:ln w="9525">
            <a:solidFill>
              <a:schemeClr val="tx1"/>
            </a:solidFill>
            <a:miter lim="800000"/>
            <a:headEnd/>
            <a:tailEnd/>
          </a:ln>
        </p:spPr>
        <p:txBody>
          <a:bodyPr wrap="none" anchor="ctr"/>
          <a:lstStyle/>
          <a:p>
            <a:endParaRPr lang="en-US"/>
          </a:p>
        </p:txBody>
      </p:sp>
      <p:sp>
        <p:nvSpPr>
          <p:cNvPr id="20" name="Rectangle 29"/>
          <p:cNvSpPr>
            <a:spLocks noChangeArrowheads="1"/>
          </p:cNvSpPr>
          <p:nvPr/>
        </p:nvSpPr>
        <p:spPr bwMode="auto">
          <a:xfrm>
            <a:off x="1371600" y="1143000"/>
            <a:ext cx="152400" cy="4191000"/>
          </a:xfrm>
          <a:prstGeom prst="rect">
            <a:avLst/>
          </a:prstGeom>
          <a:solidFill>
            <a:srgbClr val="808080"/>
          </a:solidFill>
          <a:ln w="9525">
            <a:solidFill>
              <a:schemeClr val="tx1"/>
            </a:solidFill>
            <a:miter lim="800000"/>
            <a:headEnd/>
            <a:tailEnd/>
          </a:ln>
        </p:spPr>
        <p:txBody>
          <a:bodyPr wrap="none" anchor="ctr"/>
          <a:lstStyle/>
          <a:p>
            <a:endParaRPr lang="en-US" dirty="0"/>
          </a:p>
        </p:txBody>
      </p:sp>
      <p:sp>
        <p:nvSpPr>
          <p:cNvPr id="41" name="TextBox 40"/>
          <p:cNvSpPr txBox="1"/>
          <p:nvPr/>
        </p:nvSpPr>
        <p:spPr>
          <a:xfrm>
            <a:off x="2069717" y="3114296"/>
            <a:ext cx="1365168" cy="307777"/>
          </a:xfrm>
          <a:prstGeom prst="rect">
            <a:avLst/>
          </a:prstGeom>
          <a:noFill/>
        </p:spPr>
        <p:txBody>
          <a:bodyPr wrap="square" rtlCol="0">
            <a:spAutoFit/>
          </a:bodyPr>
          <a:lstStyle/>
          <a:p>
            <a:pPr algn="ctr"/>
            <a:r>
              <a:rPr lang="en-US" sz="1400" dirty="0" smtClean="0">
                <a:latin typeface="+mj-lt"/>
              </a:rPr>
              <a:t>Confining unit</a:t>
            </a:r>
            <a:endParaRPr lang="en-US" sz="1400" dirty="0">
              <a:latin typeface="+mj-lt"/>
            </a:endParaRPr>
          </a:p>
        </p:txBody>
      </p:sp>
      <p:sp>
        <p:nvSpPr>
          <p:cNvPr id="44" name="TextBox 43"/>
          <p:cNvSpPr txBox="1"/>
          <p:nvPr/>
        </p:nvSpPr>
        <p:spPr>
          <a:xfrm>
            <a:off x="2145917" y="4648200"/>
            <a:ext cx="1212768" cy="307777"/>
          </a:xfrm>
          <a:prstGeom prst="rect">
            <a:avLst/>
          </a:prstGeom>
          <a:noFill/>
        </p:spPr>
        <p:txBody>
          <a:bodyPr wrap="none" rtlCol="0">
            <a:spAutoFit/>
          </a:bodyPr>
          <a:lstStyle/>
          <a:p>
            <a:pPr algn="ctr"/>
            <a:r>
              <a:rPr lang="en-US" sz="1400" dirty="0" smtClean="0">
                <a:latin typeface="+mj-lt"/>
              </a:rPr>
              <a:t>Confining unit</a:t>
            </a:r>
            <a:endParaRPr lang="en-US" sz="1400" dirty="0">
              <a:latin typeface="+mj-lt"/>
            </a:endParaRPr>
          </a:p>
        </p:txBody>
      </p:sp>
      <p:sp>
        <p:nvSpPr>
          <p:cNvPr id="50" name="Line 36"/>
          <p:cNvSpPr>
            <a:spLocks noChangeShapeType="1"/>
          </p:cNvSpPr>
          <p:nvPr/>
        </p:nvSpPr>
        <p:spPr bwMode="auto">
          <a:xfrm flipH="1">
            <a:off x="1828800" y="5334000"/>
            <a:ext cx="381000" cy="76200"/>
          </a:xfrm>
          <a:prstGeom prst="line">
            <a:avLst/>
          </a:prstGeom>
          <a:noFill/>
          <a:ln w="19050">
            <a:solidFill>
              <a:schemeClr val="tx1"/>
            </a:solidFill>
            <a:round/>
            <a:headEnd/>
            <a:tailEnd type="triangle" w="med" len="med"/>
          </a:ln>
        </p:spPr>
        <p:txBody>
          <a:bodyPr/>
          <a:lstStyle/>
          <a:p>
            <a:endParaRPr lang="en-US"/>
          </a:p>
        </p:txBody>
      </p:sp>
      <p:sp>
        <p:nvSpPr>
          <p:cNvPr id="43" name="TextBox 42"/>
          <p:cNvSpPr txBox="1"/>
          <p:nvPr/>
        </p:nvSpPr>
        <p:spPr>
          <a:xfrm>
            <a:off x="6705600" y="482030"/>
            <a:ext cx="2094804" cy="184666"/>
          </a:xfrm>
          <a:prstGeom prst="rect">
            <a:avLst/>
          </a:prstGeom>
          <a:noFill/>
          <a:effectLst>
            <a:innerShdw blurRad="63500" dist="50800" dir="2700000">
              <a:prstClr val="black">
                <a:alpha val="50000"/>
              </a:prstClr>
            </a:innerShdw>
          </a:effectLst>
        </p:spPr>
        <p:txBody>
          <a:bodyPr wrap="none" lIns="0" tIns="0" rIns="0" bIns="0" rtlCol="0">
            <a:spAutoFit/>
          </a:bodyPr>
          <a:lstStyle/>
          <a:p>
            <a:r>
              <a:rPr lang="en-US" sz="1200" b="1" dirty="0" smtClean="0">
                <a:latin typeface="+mj-lt"/>
              </a:rPr>
              <a:t>VDH  </a:t>
            </a:r>
            <a:r>
              <a:rPr lang="en-US" sz="1200" b="1" u="sng" dirty="0" smtClean="0">
                <a:latin typeface="+mj-lt"/>
                <a:hlinkClick r:id="rId6"/>
              </a:rPr>
              <a:t>www.vdh.virginia.gov/odw</a:t>
            </a:r>
            <a:endParaRPr lang="en-US" sz="1200" b="1" dirty="0">
              <a:latin typeface="+mj-lt"/>
            </a:endParaRPr>
          </a:p>
        </p:txBody>
      </p:sp>
      <p:sp>
        <p:nvSpPr>
          <p:cNvPr id="52" name="Rectangle 51"/>
          <p:cNvSpPr/>
          <p:nvPr/>
        </p:nvSpPr>
        <p:spPr>
          <a:xfrm>
            <a:off x="4304014" y="436652"/>
            <a:ext cx="2514599" cy="276999"/>
          </a:xfrm>
          <a:prstGeom prst="rect">
            <a:avLst/>
          </a:prstGeom>
        </p:spPr>
        <p:txBody>
          <a:bodyPr wrap="square">
            <a:spAutoFit/>
          </a:bodyPr>
          <a:lstStyle/>
          <a:p>
            <a:r>
              <a:rPr lang="en-US" sz="1200" b="1" dirty="0" smtClean="0">
                <a:latin typeface="+mj-lt"/>
              </a:rPr>
              <a:t>DEQ  </a:t>
            </a:r>
            <a:r>
              <a:rPr lang="en-US" sz="1200" b="1" dirty="0" smtClean="0">
                <a:latin typeface="+mj-lt"/>
                <a:hlinkClick r:id="rId7"/>
              </a:rPr>
              <a:t>http://</a:t>
            </a:r>
            <a:r>
              <a:rPr lang="en-US" sz="1200" b="1" u="sng" dirty="0" smtClean="0">
                <a:latin typeface="+mj-lt"/>
                <a:hlinkClick r:id="rId7"/>
              </a:rPr>
              <a:t>www.deq.virginia.gov</a:t>
            </a:r>
            <a:endParaRPr lang="en-US" sz="1200"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7"/>
          <p:cNvSpPr txBox="1">
            <a:spLocks noChangeArrowheads="1"/>
          </p:cNvSpPr>
          <p:nvPr/>
        </p:nvSpPr>
        <p:spPr bwMode="auto">
          <a:xfrm>
            <a:off x="2190749" y="2247900"/>
            <a:ext cx="1562100" cy="307777"/>
          </a:xfrm>
          <a:prstGeom prst="rect">
            <a:avLst/>
          </a:prstGeom>
          <a:noFill/>
          <a:ln w="9525">
            <a:noFill/>
            <a:miter lim="800000"/>
            <a:headEnd/>
            <a:tailEnd/>
          </a:ln>
        </p:spPr>
        <p:txBody>
          <a:bodyPr wrap="square">
            <a:spAutoFit/>
          </a:bodyPr>
          <a:lstStyle/>
          <a:p>
            <a:r>
              <a:rPr lang="en-US" sz="1400" dirty="0" smtClean="0">
                <a:latin typeface="+mj-lt"/>
              </a:rPr>
              <a:t>Confined Aquifer A</a:t>
            </a:r>
            <a:endParaRPr lang="en-US" sz="1400" dirty="0">
              <a:latin typeface="+mj-lt"/>
            </a:endParaRPr>
          </a:p>
        </p:txBody>
      </p:sp>
      <p:sp>
        <p:nvSpPr>
          <p:cNvPr id="50" name="Freeform 49"/>
          <p:cNvSpPr/>
          <p:nvPr/>
        </p:nvSpPr>
        <p:spPr>
          <a:xfrm>
            <a:off x="685800" y="4775200"/>
            <a:ext cx="3127248" cy="406400"/>
          </a:xfrm>
          <a:custGeom>
            <a:avLst/>
            <a:gdLst>
              <a:gd name="connsiteX0" fmla="*/ 0 w 3048000"/>
              <a:gd name="connsiteY0" fmla="*/ 0 h 381000"/>
              <a:gd name="connsiteX1" fmla="*/ 3048000 w 3048000"/>
              <a:gd name="connsiteY1" fmla="*/ 0 h 381000"/>
              <a:gd name="connsiteX2" fmla="*/ 3048000 w 3048000"/>
              <a:gd name="connsiteY2" fmla="*/ 381000 h 381000"/>
              <a:gd name="connsiteX3" fmla="*/ 0 w 3048000"/>
              <a:gd name="connsiteY3" fmla="*/ 381000 h 381000"/>
              <a:gd name="connsiteX4" fmla="*/ 0 w 3048000"/>
              <a:gd name="connsiteY4" fmla="*/ 0 h 381000"/>
              <a:gd name="connsiteX0" fmla="*/ 0 w 3048000"/>
              <a:gd name="connsiteY0" fmla="*/ 0 h 381000"/>
              <a:gd name="connsiteX1" fmla="*/ 2590800 w 3048000"/>
              <a:gd name="connsiteY1" fmla="*/ 76200 h 381000"/>
              <a:gd name="connsiteX2" fmla="*/ 3048000 w 3048000"/>
              <a:gd name="connsiteY2" fmla="*/ 0 h 381000"/>
              <a:gd name="connsiteX3" fmla="*/ 3048000 w 3048000"/>
              <a:gd name="connsiteY3" fmla="*/ 381000 h 381000"/>
              <a:gd name="connsiteX4" fmla="*/ 0 w 3048000"/>
              <a:gd name="connsiteY4" fmla="*/ 381000 h 381000"/>
              <a:gd name="connsiteX5" fmla="*/ 0 w 3048000"/>
              <a:gd name="connsiteY5" fmla="*/ 0 h 381000"/>
              <a:gd name="connsiteX0" fmla="*/ 0 w 3048000"/>
              <a:gd name="connsiteY0" fmla="*/ 0 h 381000"/>
              <a:gd name="connsiteX1" fmla="*/ 2590800 w 3048000"/>
              <a:gd name="connsiteY1" fmla="*/ 76200 h 381000"/>
              <a:gd name="connsiteX2" fmla="*/ 3048000 w 3048000"/>
              <a:gd name="connsiteY2" fmla="*/ 0 h 381000"/>
              <a:gd name="connsiteX3" fmla="*/ 3048000 w 3048000"/>
              <a:gd name="connsiteY3" fmla="*/ 381000 h 381000"/>
              <a:gd name="connsiteX4" fmla="*/ 1828800 w 3048000"/>
              <a:gd name="connsiteY4" fmla="*/ 304800 h 381000"/>
              <a:gd name="connsiteX5" fmla="*/ 0 w 3048000"/>
              <a:gd name="connsiteY5" fmla="*/ 381000 h 381000"/>
              <a:gd name="connsiteX6" fmla="*/ 0 w 3048000"/>
              <a:gd name="connsiteY6" fmla="*/ 0 h 381000"/>
              <a:gd name="connsiteX0" fmla="*/ 0 w 3048000"/>
              <a:gd name="connsiteY0" fmla="*/ 0 h 381000"/>
              <a:gd name="connsiteX1" fmla="*/ 457200 w 3048000"/>
              <a:gd name="connsiteY1" fmla="*/ 152400 h 381000"/>
              <a:gd name="connsiteX2" fmla="*/ 2590800 w 3048000"/>
              <a:gd name="connsiteY2" fmla="*/ 76200 h 381000"/>
              <a:gd name="connsiteX3" fmla="*/ 3048000 w 3048000"/>
              <a:gd name="connsiteY3" fmla="*/ 0 h 381000"/>
              <a:gd name="connsiteX4" fmla="*/ 3048000 w 3048000"/>
              <a:gd name="connsiteY4" fmla="*/ 381000 h 381000"/>
              <a:gd name="connsiteX5" fmla="*/ 1828800 w 3048000"/>
              <a:gd name="connsiteY5" fmla="*/ 304800 h 381000"/>
              <a:gd name="connsiteX6" fmla="*/ 0 w 3048000"/>
              <a:gd name="connsiteY6" fmla="*/ 381000 h 381000"/>
              <a:gd name="connsiteX7" fmla="*/ 0 w 3048000"/>
              <a:gd name="connsiteY7" fmla="*/ 0 h 381000"/>
              <a:gd name="connsiteX0" fmla="*/ 0 w 3048000"/>
              <a:gd name="connsiteY0" fmla="*/ 25400 h 406400"/>
              <a:gd name="connsiteX1" fmla="*/ 457200 w 3048000"/>
              <a:gd name="connsiteY1" fmla="*/ 177800 h 406400"/>
              <a:gd name="connsiteX2" fmla="*/ 2590800 w 3048000"/>
              <a:gd name="connsiteY2" fmla="*/ 101600 h 406400"/>
              <a:gd name="connsiteX3" fmla="*/ 3048000 w 3048000"/>
              <a:gd name="connsiteY3" fmla="*/ 25400 h 406400"/>
              <a:gd name="connsiteX4" fmla="*/ 3048000 w 3048000"/>
              <a:gd name="connsiteY4" fmla="*/ 406400 h 406400"/>
              <a:gd name="connsiteX5" fmla="*/ 1828800 w 3048000"/>
              <a:gd name="connsiteY5" fmla="*/ 330200 h 406400"/>
              <a:gd name="connsiteX6" fmla="*/ 0 w 3048000"/>
              <a:gd name="connsiteY6" fmla="*/ 406400 h 406400"/>
              <a:gd name="connsiteX7" fmla="*/ 0 w 3048000"/>
              <a:gd name="connsiteY7" fmla="*/ 25400 h 40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00" h="406400">
                <a:moveTo>
                  <a:pt x="0" y="25400"/>
                </a:moveTo>
                <a:lnTo>
                  <a:pt x="457200" y="177800"/>
                </a:lnTo>
                <a:cubicBezTo>
                  <a:pt x="1137920" y="0"/>
                  <a:pt x="1879600" y="127000"/>
                  <a:pt x="2590800" y="101600"/>
                </a:cubicBezTo>
                <a:lnTo>
                  <a:pt x="3048000" y="25400"/>
                </a:lnTo>
                <a:lnTo>
                  <a:pt x="3048000" y="406400"/>
                </a:lnTo>
                <a:lnTo>
                  <a:pt x="1828800" y="330200"/>
                </a:lnTo>
                <a:lnTo>
                  <a:pt x="0" y="406400"/>
                </a:lnTo>
                <a:lnTo>
                  <a:pt x="0" y="254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1524000" y="4419600"/>
            <a:ext cx="152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687324" y="1600200"/>
            <a:ext cx="3124200" cy="533400"/>
          </a:xfrm>
          <a:custGeom>
            <a:avLst/>
            <a:gdLst>
              <a:gd name="connsiteX0" fmla="*/ 0 w 3124200"/>
              <a:gd name="connsiteY0" fmla="*/ 0 h 533400"/>
              <a:gd name="connsiteX1" fmla="*/ 3124200 w 3124200"/>
              <a:gd name="connsiteY1" fmla="*/ 0 h 533400"/>
              <a:gd name="connsiteX2" fmla="*/ 3124200 w 3124200"/>
              <a:gd name="connsiteY2" fmla="*/ 533400 h 533400"/>
              <a:gd name="connsiteX3" fmla="*/ 0 w 3124200"/>
              <a:gd name="connsiteY3" fmla="*/ 533400 h 533400"/>
              <a:gd name="connsiteX4" fmla="*/ 0 w 3124200"/>
              <a:gd name="connsiteY4" fmla="*/ 0 h 533400"/>
              <a:gd name="connsiteX0" fmla="*/ 0 w 3124200"/>
              <a:gd name="connsiteY0" fmla="*/ 0 h 533400"/>
              <a:gd name="connsiteX1" fmla="*/ 3124200 w 3124200"/>
              <a:gd name="connsiteY1" fmla="*/ 0 h 533400"/>
              <a:gd name="connsiteX2" fmla="*/ 3124200 w 3124200"/>
              <a:gd name="connsiteY2" fmla="*/ 533400 h 533400"/>
              <a:gd name="connsiteX3" fmla="*/ 2438400 w 3124200"/>
              <a:gd name="connsiteY3" fmla="*/ 457200 h 533400"/>
              <a:gd name="connsiteX4" fmla="*/ 0 w 3124200"/>
              <a:gd name="connsiteY4" fmla="*/ 533400 h 533400"/>
              <a:gd name="connsiteX5" fmla="*/ 0 w 3124200"/>
              <a:gd name="connsiteY5" fmla="*/ 0 h 533400"/>
              <a:gd name="connsiteX0" fmla="*/ 0 w 3124200"/>
              <a:gd name="connsiteY0" fmla="*/ 0 h 533400"/>
              <a:gd name="connsiteX1" fmla="*/ 3124200 w 3124200"/>
              <a:gd name="connsiteY1" fmla="*/ 0 h 533400"/>
              <a:gd name="connsiteX2" fmla="*/ 3124200 w 3124200"/>
              <a:gd name="connsiteY2" fmla="*/ 533400 h 533400"/>
              <a:gd name="connsiteX3" fmla="*/ 2438400 w 3124200"/>
              <a:gd name="connsiteY3" fmla="*/ 457200 h 533400"/>
              <a:gd name="connsiteX4" fmla="*/ 533400 w 3124200"/>
              <a:gd name="connsiteY4" fmla="*/ 381000 h 533400"/>
              <a:gd name="connsiteX5" fmla="*/ 0 w 3124200"/>
              <a:gd name="connsiteY5" fmla="*/ 533400 h 533400"/>
              <a:gd name="connsiteX6" fmla="*/ 0 w 3124200"/>
              <a:gd name="connsiteY6" fmla="*/ 0 h 533400"/>
              <a:gd name="connsiteX0" fmla="*/ 0 w 3124200"/>
              <a:gd name="connsiteY0" fmla="*/ 0 h 533400"/>
              <a:gd name="connsiteX1" fmla="*/ 3124200 w 3124200"/>
              <a:gd name="connsiteY1" fmla="*/ 0 h 533400"/>
              <a:gd name="connsiteX2" fmla="*/ 3124200 w 3124200"/>
              <a:gd name="connsiteY2" fmla="*/ 533400 h 533400"/>
              <a:gd name="connsiteX3" fmla="*/ 2438400 w 3124200"/>
              <a:gd name="connsiteY3" fmla="*/ 457200 h 533400"/>
              <a:gd name="connsiteX4" fmla="*/ 762000 w 3124200"/>
              <a:gd name="connsiteY4" fmla="*/ 457200 h 533400"/>
              <a:gd name="connsiteX5" fmla="*/ 0 w 3124200"/>
              <a:gd name="connsiteY5" fmla="*/ 533400 h 533400"/>
              <a:gd name="connsiteX6" fmla="*/ 0 w 3124200"/>
              <a:gd name="connsiteY6" fmla="*/ 0 h 533400"/>
              <a:gd name="connsiteX0" fmla="*/ 0 w 3124200"/>
              <a:gd name="connsiteY0" fmla="*/ 0 h 533400"/>
              <a:gd name="connsiteX1" fmla="*/ 990600 w 3124200"/>
              <a:gd name="connsiteY1" fmla="*/ 76200 h 533400"/>
              <a:gd name="connsiteX2" fmla="*/ 3124200 w 3124200"/>
              <a:gd name="connsiteY2" fmla="*/ 0 h 533400"/>
              <a:gd name="connsiteX3" fmla="*/ 3124200 w 3124200"/>
              <a:gd name="connsiteY3" fmla="*/ 533400 h 533400"/>
              <a:gd name="connsiteX4" fmla="*/ 2438400 w 3124200"/>
              <a:gd name="connsiteY4" fmla="*/ 457200 h 533400"/>
              <a:gd name="connsiteX5" fmla="*/ 762000 w 3124200"/>
              <a:gd name="connsiteY5" fmla="*/ 457200 h 533400"/>
              <a:gd name="connsiteX6" fmla="*/ 0 w 3124200"/>
              <a:gd name="connsiteY6" fmla="*/ 533400 h 533400"/>
              <a:gd name="connsiteX7" fmla="*/ 0 w 3124200"/>
              <a:gd name="connsiteY7" fmla="*/ 0 h 533400"/>
              <a:gd name="connsiteX0" fmla="*/ 0 w 3124200"/>
              <a:gd name="connsiteY0" fmla="*/ 0 h 533400"/>
              <a:gd name="connsiteX1" fmla="*/ 990600 w 3124200"/>
              <a:gd name="connsiteY1" fmla="*/ 76200 h 533400"/>
              <a:gd name="connsiteX2" fmla="*/ 3124200 w 3124200"/>
              <a:gd name="connsiteY2" fmla="*/ 0 h 533400"/>
              <a:gd name="connsiteX3" fmla="*/ 3124200 w 3124200"/>
              <a:gd name="connsiteY3" fmla="*/ 533400 h 533400"/>
              <a:gd name="connsiteX4" fmla="*/ 2438400 w 3124200"/>
              <a:gd name="connsiteY4" fmla="*/ 457200 h 533400"/>
              <a:gd name="connsiteX5" fmla="*/ 762000 w 3124200"/>
              <a:gd name="connsiteY5" fmla="*/ 457200 h 533400"/>
              <a:gd name="connsiteX6" fmla="*/ 0 w 3124200"/>
              <a:gd name="connsiteY6" fmla="*/ 533400 h 533400"/>
              <a:gd name="connsiteX7" fmla="*/ 0 w 3124200"/>
              <a:gd name="connsiteY7"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24200" h="533400">
                <a:moveTo>
                  <a:pt x="0" y="0"/>
                </a:moveTo>
                <a:lnTo>
                  <a:pt x="990600" y="76200"/>
                </a:lnTo>
                <a:lnTo>
                  <a:pt x="3124200" y="0"/>
                </a:lnTo>
                <a:lnTo>
                  <a:pt x="3124200" y="533400"/>
                </a:lnTo>
                <a:lnTo>
                  <a:pt x="2438400" y="457200"/>
                </a:lnTo>
                <a:lnTo>
                  <a:pt x="762000" y="457200"/>
                </a:lnTo>
                <a:lnTo>
                  <a:pt x="0" y="5334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685800" y="2743200"/>
            <a:ext cx="3127248" cy="762000"/>
          </a:xfrm>
          <a:custGeom>
            <a:avLst/>
            <a:gdLst>
              <a:gd name="connsiteX0" fmla="*/ 0 w 3048000"/>
              <a:gd name="connsiteY0" fmla="*/ 0 h 685800"/>
              <a:gd name="connsiteX1" fmla="*/ 3048000 w 3048000"/>
              <a:gd name="connsiteY1" fmla="*/ 0 h 685800"/>
              <a:gd name="connsiteX2" fmla="*/ 3048000 w 3048000"/>
              <a:gd name="connsiteY2" fmla="*/ 685800 h 685800"/>
              <a:gd name="connsiteX3" fmla="*/ 0 w 3048000"/>
              <a:gd name="connsiteY3" fmla="*/ 685800 h 685800"/>
              <a:gd name="connsiteX4" fmla="*/ 0 w 3048000"/>
              <a:gd name="connsiteY4" fmla="*/ 0 h 685800"/>
              <a:gd name="connsiteX0" fmla="*/ 0 w 3048000"/>
              <a:gd name="connsiteY0" fmla="*/ 76200 h 762000"/>
              <a:gd name="connsiteX1" fmla="*/ 2209800 w 3048000"/>
              <a:gd name="connsiteY1" fmla="*/ 0 h 762000"/>
              <a:gd name="connsiteX2" fmla="*/ 3048000 w 3048000"/>
              <a:gd name="connsiteY2" fmla="*/ 76200 h 762000"/>
              <a:gd name="connsiteX3" fmla="*/ 3048000 w 3048000"/>
              <a:gd name="connsiteY3" fmla="*/ 762000 h 762000"/>
              <a:gd name="connsiteX4" fmla="*/ 0 w 3048000"/>
              <a:gd name="connsiteY4" fmla="*/ 762000 h 762000"/>
              <a:gd name="connsiteX5" fmla="*/ 0 w 3048000"/>
              <a:gd name="connsiteY5" fmla="*/ 76200 h 762000"/>
              <a:gd name="connsiteX0" fmla="*/ 0 w 3048000"/>
              <a:gd name="connsiteY0" fmla="*/ 76200 h 762000"/>
              <a:gd name="connsiteX1" fmla="*/ 2209800 w 3048000"/>
              <a:gd name="connsiteY1" fmla="*/ 0 h 762000"/>
              <a:gd name="connsiteX2" fmla="*/ 3048000 w 3048000"/>
              <a:gd name="connsiteY2" fmla="*/ 76200 h 762000"/>
              <a:gd name="connsiteX3" fmla="*/ 3048000 w 3048000"/>
              <a:gd name="connsiteY3" fmla="*/ 762000 h 762000"/>
              <a:gd name="connsiteX4" fmla="*/ 533400 w 3048000"/>
              <a:gd name="connsiteY4" fmla="*/ 685800 h 762000"/>
              <a:gd name="connsiteX5" fmla="*/ 0 w 3048000"/>
              <a:gd name="connsiteY5" fmla="*/ 762000 h 762000"/>
              <a:gd name="connsiteX6" fmla="*/ 0 w 3048000"/>
              <a:gd name="connsiteY6" fmla="*/ 76200 h 762000"/>
              <a:gd name="connsiteX0" fmla="*/ 0 w 3048000"/>
              <a:gd name="connsiteY0" fmla="*/ 76200 h 762000"/>
              <a:gd name="connsiteX1" fmla="*/ 2209800 w 3048000"/>
              <a:gd name="connsiteY1" fmla="*/ 0 h 762000"/>
              <a:gd name="connsiteX2" fmla="*/ 3048000 w 3048000"/>
              <a:gd name="connsiteY2" fmla="*/ 76200 h 762000"/>
              <a:gd name="connsiteX3" fmla="*/ 3048000 w 3048000"/>
              <a:gd name="connsiteY3" fmla="*/ 762000 h 762000"/>
              <a:gd name="connsiteX4" fmla="*/ 2590800 w 3048000"/>
              <a:gd name="connsiteY4" fmla="*/ 685800 h 762000"/>
              <a:gd name="connsiteX5" fmla="*/ 533400 w 3048000"/>
              <a:gd name="connsiteY5" fmla="*/ 685800 h 762000"/>
              <a:gd name="connsiteX6" fmla="*/ 0 w 3048000"/>
              <a:gd name="connsiteY6" fmla="*/ 762000 h 762000"/>
              <a:gd name="connsiteX7" fmla="*/ 0 w 3048000"/>
              <a:gd name="connsiteY7" fmla="*/ 76200 h 762000"/>
              <a:gd name="connsiteX0" fmla="*/ 0 w 3048000"/>
              <a:gd name="connsiteY0" fmla="*/ 152400 h 838200"/>
              <a:gd name="connsiteX1" fmla="*/ 762000 w 3048000"/>
              <a:gd name="connsiteY1" fmla="*/ 0 h 838200"/>
              <a:gd name="connsiteX2" fmla="*/ 2209800 w 3048000"/>
              <a:gd name="connsiteY2" fmla="*/ 76200 h 838200"/>
              <a:gd name="connsiteX3" fmla="*/ 3048000 w 3048000"/>
              <a:gd name="connsiteY3" fmla="*/ 152400 h 838200"/>
              <a:gd name="connsiteX4" fmla="*/ 3048000 w 3048000"/>
              <a:gd name="connsiteY4" fmla="*/ 838200 h 838200"/>
              <a:gd name="connsiteX5" fmla="*/ 2590800 w 3048000"/>
              <a:gd name="connsiteY5" fmla="*/ 762000 h 838200"/>
              <a:gd name="connsiteX6" fmla="*/ 533400 w 3048000"/>
              <a:gd name="connsiteY6" fmla="*/ 762000 h 838200"/>
              <a:gd name="connsiteX7" fmla="*/ 0 w 3048000"/>
              <a:gd name="connsiteY7" fmla="*/ 838200 h 838200"/>
              <a:gd name="connsiteX8" fmla="*/ 0 w 3048000"/>
              <a:gd name="connsiteY8" fmla="*/ 152400 h 838200"/>
              <a:gd name="connsiteX0" fmla="*/ 0 w 3048000"/>
              <a:gd name="connsiteY0" fmla="*/ 76200 h 762000"/>
              <a:gd name="connsiteX1" fmla="*/ 762000 w 3048000"/>
              <a:gd name="connsiteY1" fmla="*/ 0 h 762000"/>
              <a:gd name="connsiteX2" fmla="*/ 2209800 w 3048000"/>
              <a:gd name="connsiteY2" fmla="*/ 0 h 762000"/>
              <a:gd name="connsiteX3" fmla="*/ 3048000 w 3048000"/>
              <a:gd name="connsiteY3" fmla="*/ 76200 h 762000"/>
              <a:gd name="connsiteX4" fmla="*/ 3048000 w 3048000"/>
              <a:gd name="connsiteY4" fmla="*/ 762000 h 762000"/>
              <a:gd name="connsiteX5" fmla="*/ 2590800 w 3048000"/>
              <a:gd name="connsiteY5" fmla="*/ 685800 h 762000"/>
              <a:gd name="connsiteX6" fmla="*/ 533400 w 3048000"/>
              <a:gd name="connsiteY6" fmla="*/ 685800 h 762000"/>
              <a:gd name="connsiteX7" fmla="*/ 0 w 3048000"/>
              <a:gd name="connsiteY7" fmla="*/ 762000 h 762000"/>
              <a:gd name="connsiteX8" fmla="*/ 0 w 3048000"/>
              <a:gd name="connsiteY8" fmla="*/ 76200 h 762000"/>
              <a:gd name="connsiteX0" fmla="*/ 0 w 3048000"/>
              <a:gd name="connsiteY0" fmla="*/ 76200 h 762000"/>
              <a:gd name="connsiteX1" fmla="*/ 762000 w 3048000"/>
              <a:gd name="connsiteY1" fmla="*/ 228600 h 762000"/>
              <a:gd name="connsiteX2" fmla="*/ 2209800 w 3048000"/>
              <a:gd name="connsiteY2" fmla="*/ 0 h 762000"/>
              <a:gd name="connsiteX3" fmla="*/ 3048000 w 3048000"/>
              <a:gd name="connsiteY3" fmla="*/ 76200 h 762000"/>
              <a:gd name="connsiteX4" fmla="*/ 3048000 w 3048000"/>
              <a:gd name="connsiteY4" fmla="*/ 762000 h 762000"/>
              <a:gd name="connsiteX5" fmla="*/ 2590800 w 3048000"/>
              <a:gd name="connsiteY5" fmla="*/ 685800 h 762000"/>
              <a:gd name="connsiteX6" fmla="*/ 533400 w 3048000"/>
              <a:gd name="connsiteY6" fmla="*/ 685800 h 762000"/>
              <a:gd name="connsiteX7" fmla="*/ 0 w 3048000"/>
              <a:gd name="connsiteY7" fmla="*/ 762000 h 762000"/>
              <a:gd name="connsiteX8" fmla="*/ 0 w 3048000"/>
              <a:gd name="connsiteY8" fmla="*/ 76200 h 762000"/>
              <a:gd name="connsiteX0" fmla="*/ 0 w 3048000"/>
              <a:gd name="connsiteY0" fmla="*/ 76200 h 762000"/>
              <a:gd name="connsiteX1" fmla="*/ 762000 w 3048000"/>
              <a:gd name="connsiteY1" fmla="*/ 0 h 762000"/>
              <a:gd name="connsiteX2" fmla="*/ 2209800 w 3048000"/>
              <a:gd name="connsiteY2" fmla="*/ 0 h 762000"/>
              <a:gd name="connsiteX3" fmla="*/ 3048000 w 3048000"/>
              <a:gd name="connsiteY3" fmla="*/ 76200 h 762000"/>
              <a:gd name="connsiteX4" fmla="*/ 3048000 w 3048000"/>
              <a:gd name="connsiteY4" fmla="*/ 762000 h 762000"/>
              <a:gd name="connsiteX5" fmla="*/ 2590800 w 3048000"/>
              <a:gd name="connsiteY5" fmla="*/ 685800 h 762000"/>
              <a:gd name="connsiteX6" fmla="*/ 533400 w 3048000"/>
              <a:gd name="connsiteY6" fmla="*/ 685800 h 762000"/>
              <a:gd name="connsiteX7" fmla="*/ 0 w 3048000"/>
              <a:gd name="connsiteY7" fmla="*/ 762000 h 762000"/>
              <a:gd name="connsiteX8" fmla="*/ 0 w 3048000"/>
              <a:gd name="connsiteY8" fmla="*/ 76200 h 762000"/>
              <a:gd name="connsiteX0" fmla="*/ 0 w 3048000"/>
              <a:gd name="connsiteY0" fmla="*/ 76200 h 762000"/>
              <a:gd name="connsiteX1" fmla="*/ 762000 w 3048000"/>
              <a:gd name="connsiteY1" fmla="*/ 0 h 762000"/>
              <a:gd name="connsiteX2" fmla="*/ 2209800 w 3048000"/>
              <a:gd name="connsiteY2" fmla="*/ 0 h 762000"/>
              <a:gd name="connsiteX3" fmla="*/ 3048000 w 3048000"/>
              <a:gd name="connsiteY3" fmla="*/ 76200 h 762000"/>
              <a:gd name="connsiteX4" fmla="*/ 3048000 w 3048000"/>
              <a:gd name="connsiteY4" fmla="*/ 762000 h 762000"/>
              <a:gd name="connsiteX5" fmla="*/ 2590800 w 3048000"/>
              <a:gd name="connsiteY5" fmla="*/ 685800 h 762000"/>
              <a:gd name="connsiteX6" fmla="*/ 533400 w 3048000"/>
              <a:gd name="connsiteY6" fmla="*/ 685800 h 762000"/>
              <a:gd name="connsiteX7" fmla="*/ 0 w 3048000"/>
              <a:gd name="connsiteY7" fmla="*/ 762000 h 762000"/>
              <a:gd name="connsiteX8" fmla="*/ 0 w 3048000"/>
              <a:gd name="connsiteY8" fmla="*/ 762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8000" h="762000">
                <a:moveTo>
                  <a:pt x="0" y="76200"/>
                </a:moveTo>
                <a:lnTo>
                  <a:pt x="762000" y="0"/>
                </a:lnTo>
                <a:cubicBezTo>
                  <a:pt x="1275080" y="83820"/>
                  <a:pt x="1727200" y="0"/>
                  <a:pt x="2209800" y="0"/>
                </a:cubicBezTo>
                <a:lnTo>
                  <a:pt x="3048000" y="76200"/>
                </a:lnTo>
                <a:lnTo>
                  <a:pt x="3048000" y="762000"/>
                </a:lnTo>
                <a:lnTo>
                  <a:pt x="2590800" y="685800"/>
                </a:lnTo>
                <a:lnTo>
                  <a:pt x="533400" y="685800"/>
                </a:lnTo>
                <a:lnTo>
                  <a:pt x="0" y="762000"/>
                </a:lnTo>
                <a:lnTo>
                  <a:pt x="0" y="762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 name="Title 1"/>
          <p:cNvSpPr>
            <a:spLocks noGrp="1"/>
          </p:cNvSpPr>
          <p:nvPr>
            <p:ph type="title"/>
          </p:nvPr>
        </p:nvSpPr>
        <p:spPr>
          <a:xfrm>
            <a:off x="442644" y="226028"/>
            <a:ext cx="8534400" cy="533400"/>
          </a:xfrm>
        </p:spPr>
        <p:txBody>
          <a:bodyPr anchor="t">
            <a:normAutofit fontScale="90000"/>
          </a:bodyPr>
          <a:lstStyle/>
          <a:p>
            <a:pPr algn="ctr"/>
            <a:r>
              <a:rPr lang="en-US" sz="1800" b="1" dirty="0" smtClean="0">
                <a:solidFill>
                  <a:schemeClr val="tx1"/>
                </a:solidFill>
                <a:latin typeface="Albertus Extra Bold" pitchFamily="34" charset="0"/>
                <a:cs typeface="Arial" pitchFamily="34" charset="0"/>
              </a:rPr>
              <a:t>DEQ Factsheet</a:t>
            </a:r>
            <a:r>
              <a:rPr lang="en-US" sz="1800" b="1" dirty="0" smtClean="0">
                <a:solidFill>
                  <a:schemeClr val="tx1"/>
                </a:solidFill>
                <a:latin typeface="Albertus Extra Bold" pitchFamily="34" charset="0"/>
              </a:rPr>
              <a:t>: Groundwater Well Installation in Groundwater Management Areas</a:t>
            </a:r>
            <a:endParaRPr lang="en-US" sz="1800" b="1" dirty="0">
              <a:solidFill>
                <a:schemeClr val="tx1"/>
              </a:solidFill>
              <a:latin typeface="Albertus Extra Bold" pitchFamily="34" charset="0"/>
            </a:endParaRPr>
          </a:p>
        </p:txBody>
      </p:sp>
      <p:sp>
        <p:nvSpPr>
          <p:cNvPr id="4" name="TextBox 3"/>
          <p:cNvSpPr txBox="1"/>
          <p:nvPr/>
        </p:nvSpPr>
        <p:spPr>
          <a:xfrm>
            <a:off x="533400" y="685800"/>
            <a:ext cx="3581400" cy="338554"/>
          </a:xfrm>
          <a:prstGeom prst="rect">
            <a:avLst/>
          </a:prstGeom>
          <a:noFill/>
        </p:spPr>
        <p:txBody>
          <a:bodyPr wrap="square" rtlCol="0">
            <a:spAutoFit/>
          </a:bodyPr>
          <a:lstStyle/>
          <a:p>
            <a:r>
              <a:rPr lang="en-US" sz="1600" b="1" dirty="0" smtClean="0">
                <a:latin typeface="+mj-lt"/>
              </a:rPr>
              <a:t>Well Construction to Avoid - Example 2</a:t>
            </a:r>
            <a:endParaRPr lang="en-US" sz="1600" b="1" dirty="0">
              <a:latin typeface="+mj-lt"/>
            </a:endParaRPr>
          </a:p>
        </p:txBody>
      </p:sp>
      <p:sp>
        <p:nvSpPr>
          <p:cNvPr id="5" name="TextBox 4"/>
          <p:cNvSpPr txBox="1"/>
          <p:nvPr/>
        </p:nvSpPr>
        <p:spPr>
          <a:xfrm>
            <a:off x="5029200" y="652046"/>
            <a:ext cx="3200400" cy="338554"/>
          </a:xfrm>
          <a:prstGeom prst="rect">
            <a:avLst/>
          </a:prstGeom>
          <a:noFill/>
        </p:spPr>
        <p:txBody>
          <a:bodyPr wrap="square" rtlCol="0">
            <a:spAutoFit/>
          </a:bodyPr>
          <a:lstStyle/>
          <a:p>
            <a:r>
              <a:rPr lang="en-US" sz="1600" b="1" u="sng" dirty="0" smtClean="0">
                <a:solidFill>
                  <a:srgbClr val="FF0000"/>
                </a:solidFill>
                <a:latin typeface="+mj-lt"/>
              </a:rPr>
              <a:t>Improper</a:t>
            </a:r>
            <a:r>
              <a:rPr lang="en-US" sz="1600" b="1" u="sng" dirty="0" smtClean="0">
                <a:latin typeface="+mj-lt"/>
              </a:rPr>
              <a:t> Well Construction  </a:t>
            </a:r>
            <a:endParaRPr lang="en-US" sz="1600" b="1" u="sng" dirty="0">
              <a:latin typeface="+mj-lt"/>
            </a:endParaRPr>
          </a:p>
        </p:txBody>
      </p:sp>
      <p:sp>
        <p:nvSpPr>
          <p:cNvPr id="13" name="Freeform 72"/>
          <p:cNvSpPr>
            <a:spLocks/>
          </p:cNvSpPr>
          <p:nvPr/>
        </p:nvSpPr>
        <p:spPr bwMode="auto">
          <a:xfrm>
            <a:off x="1600200" y="2476500"/>
            <a:ext cx="457200" cy="3238500"/>
          </a:xfrm>
          <a:custGeom>
            <a:avLst/>
            <a:gdLst>
              <a:gd name="T0" fmla="*/ 288 w 288"/>
              <a:gd name="T1" fmla="*/ 24 h 2040"/>
              <a:gd name="T2" fmla="*/ 96 w 288"/>
              <a:gd name="T3" fmla="*/ 24 h 2040"/>
              <a:gd name="T4" fmla="*/ 96 w 288"/>
              <a:gd name="T5" fmla="*/ 168 h 2040"/>
              <a:gd name="T6" fmla="*/ 96 w 288"/>
              <a:gd name="T7" fmla="*/ 648 h 2040"/>
              <a:gd name="T8" fmla="*/ 96 w 288"/>
              <a:gd name="T9" fmla="*/ 1752 h 2040"/>
              <a:gd name="T10" fmla="*/ 96 w 288"/>
              <a:gd name="T11" fmla="*/ 1992 h 2040"/>
              <a:gd name="T12" fmla="*/ 0 w 288"/>
              <a:gd name="T13" fmla="*/ 2040 h 2040"/>
              <a:gd name="T14" fmla="*/ 0 60000 65536"/>
              <a:gd name="T15" fmla="*/ 0 60000 65536"/>
              <a:gd name="T16" fmla="*/ 0 60000 65536"/>
              <a:gd name="T17" fmla="*/ 0 60000 65536"/>
              <a:gd name="T18" fmla="*/ 0 60000 65536"/>
              <a:gd name="T19" fmla="*/ 0 60000 65536"/>
              <a:gd name="T20" fmla="*/ 0 60000 65536"/>
              <a:gd name="T21" fmla="*/ 0 w 288"/>
              <a:gd name="T22" fmla="*/ 0 h 2040"/>
              <a:gd name="T23" fmla="*/ 288 w 288"/>
              <a:gd name="T24" fmla="*/ 2040 h 20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8" h="2040">
                <a:moveTo>
                  <a:pt x="288" y="24"/>
                </a:moveTo>
                <a:cubicBezTo>
                  <a:pt x="208" y="12"/>
                  <a:pt x="128" y="0"/>
                  <a:pt x="96" y="24"/>
                </a:cubicBezTo>
                <a:cubicBezTo>
                  <a:pt x="64" y="48"/>
                  <a:pt x="96" y="64"/>
                  <a:pt x="96" y="168"/>
                </a:cubicBezTo>
                <a:cubicBezTo>
                  <a:pt x="96" y="272"/>
                  <a:pt x="96" y="384"/>
                  <a:pt x="96" y="648"/>
                </a:cubicBezTo>
                <a:cubicBezTo>
                  <a:pt x="96" y="912"/>
                  <a:pt x="96" y="1528"/>
                  <a:pt x="96" y="1752"/>
                </a:cubicBezTo>
                <a:cubicBezTo>
                  <a:pt x="96" y="1976"/>
                  <a:pt x="112" y="1944"/>
                  <a:pt x="96" y="1992"/>
                </a:cubicBezTo>
                <a:cubicBezTo>
                  <a:pt x="80" y="2040"/>
                  <a:pt x="40" y="2040"/>
                  <a:pt x="0" y="2040"/>
                </a:cubicBezTo>
              </a:path>
            </a:pathLst>
          </a:custGeom>
          <a:noFill/>
          <a:ln w="9525">
            <a:solidFill>
              <a:srgbClr val="0000FF"/>
            </a:solidFill>
            <a:round/>
            <a:headEnd type="none" w="med" len="med"/>
            <a:tailEnd type="triangle" w="med" len="med"/>
          </a:ln>
        </p:spPr>
        <p:txBody>
          <a:bodyPr/>
          <a:lstStyle/>
          <a:p>
            <a:endParaRPr lang="en-US"/>
          </a:p>
        </p:txBody>
      </p:sp>
      <p:sp>
        <p:nvSpPr>
          <p:cNvPr id="16" name="Line 4"/>
          <p:cNvSpPr>
            <a:spLocks noChangeShapeType="1"/>
          </p:cNvSpPr>
          <p:nvPr/>
        </p:nvSpPr>
        <p:spPr bwMode="auto">
          <a:xfrm>
            <a:off x="1524000" y="1143000"/>
            <a:ext cx="0" cy="2514600"/>
          </a:xfrm>
          <a:prstGeom prst="line">
            <a:avLst/>
          </a:prstGeom>
          <a:noFill/>
          <a:ln w="9525">
            <a:solidFill>
              <a:schemeClr val="tx1"/>
            </a:solidFill>
            <a:round/>
            <a:headEnd/>
            <a:tailEnd/>
          </a:ln>
        </p:spPr>
        <p:txBody>
          <a:bodyPr/>
          <a:lstStyle/>
          <a:p>
            <a:endParaRPr lang="en-US"/>
          </a:p>
        </p:txBody>
      </p:sp>
      <p:sp>
        <p:nvSpPr>
          <p:cNvPr id="17" name="Line 5"/>
          <p:cNvSpPr>
            <a:spLocks noChangeShapeType="1"/>
          </p:cNvSpPr>
          <p:nvPr/>
        </p:nvSpPr>
        <p:spPr bwMode="auto">
          <a:xfrm>
            <a:off x="1676400" y="1143000"/>
            <a:ext cx="0" cy="2438400"/>
          </a:xfrm>
          <a:prstGeom prst="line">
            <a:avLst/>
          </a:prstGeom>
          <a:noFill/>
          <a:ln w="9525">
            <a:solidFill>
              <a:schemeClr val="tx1"/>
            </a:solidFill>
            <a:round/>
            <a:headEnd/>
            <a:tailEnd/>
          </a:ln>
        </p:spPr>
        <p:txBody>
          <a:bodyPr/>
          <a:lstStyle/>
          <a:p>
            <a:endParaRPr lang="en-US"/>
          </a:p>
        </p:txBody>
      </p:sp>
      <p:sp>
        <p:nvSpPr>
          <p:cNvPr id="18" name="Line 8"/>
          <p:cNvSpPr>
            <a:spLocks noChangeShapeType="1"/>
          </p:cNvSpPr>
          <p:nvPr/>
        </p:nvSpPr>
        <p:spPr bwMode="auto">
          <a:xfrm>
            <a:off x="697230" y="1143000"/>
            <a:ext cx="3127248" cy="0"/>
          </a:xfrm>
          <a:prstGeom prst="line">
            <a:avLst/>
          </a:prstGeom>
          <a:noFill/>
          <a:ln w="9525">
            <a:solidFill>
              <a:schemeClr val="tx1"/>
            </a:solidFill>
            <a:round/>
            <a:headEnd/>
            <a:tailEnd/>
          </a:ln>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4" name="Text Box 15"/>
          <p:cNvSpPr txBox="1">
            <a:spLocks noChangeArrowheads="1"/>
          </p:cNvSpPr>
          <p:nvPr/>
        </p:nvSpPr>
        <p:spPr bwMode="auto">
          <a:xfrm>
            <a:off x="2057400" y="1219200"/>
            <a:ext cx="1683807" cy="307777"/>
          </a:xfrm>
          <a:prstGeom prst="rect">
            <a:avLst/>
          </a:prstGeom>
          <a:noFill/>
          <a:ln w="9525">
            <a:noFill/>
            <a:miter lim="800000"/>
            <a:headEnd/>
            <a:tailEnd/>
          </a:ln>
        </p:spPr>
        <p:txBody>
          <a:bodyPr wrap="square" anchor="ctr" anchorCtr="0">
            <a:spAutoFit/>
          </a:bodyPr>
          <a:lstStyle/>
          <a:p>
            <a:r>
              <a:rPr lang="en-US" sz="1400" dirty="0">
                <a:latin typeface="+mj-lt"/>
              </a:rPr>
              <a:t>Unconfined </a:t>
            </a:r>
            <a:r>
              <a:rPr lang="en-US" sz="1400" dirty="0" smtClean="0">
                <a:latin typeface="+mj-lt"/>
              </a:rPr>
              <a:t>Aquifer</a:t>
            </a:r>
            <a:endParaRPr lang="en-US" sz="1400" dirty="0">
              <a:latin typeface="+mj-lt"/>
            </a:endParaRPr>
          </a:p>
        </p:txBody>
      </p:sp>
      <p:sp>
        <p:nvSpPr>
          <p:cNvPr id="27" name="Text Box 18"/>
          <p:cNvSpPr txBox="1">
            <a:spLocks noChangeArrowheads="1"/>
          </p:cNvSpPr>
          <p:nvPr/>
        </p:nvSpPr>
        <p:spPr bwMode="auto">
          <a:xfrm>
            <a:off x="2266948" y="2926080"/>
            <a:ext cx="1253067" cy="307777"/>
          </a:xfrm>
          <a:prstGeom prst="rect">
            <a:avLst/>
          </a:prstGeom>
          <a:noFill/>
          <a:ln w="9525">
            <a:noFill/>
            <a:miter lim="800000"/>
            <a:headEnd/>
            <a:tailEnd/>
          </a:ln>
        </p:spPr>
        <p:txBody>
          <a:bodyPr wrap="square">
            <a:spAutoFit/>
          </a:bodyPr>
          <a:lstStyle/>
          <a:p>
            <a:r>
              <a:rPr lang="en-US" sz="1400" dirty="0" smtClean="0">
                <a:latin typeface="+mj-lt"/>
              </a:rPr>
              <a:t>Confining </a:t>
            </a:r>
            <a:r>
              <a:rPr lang="en-US" sz="1400" dirty="0">
                <a:latin typeface="+mj-lt"/>
              </a:rPr>
              <a:t>unit</a:t>
            </a:r>
          </a:p>
        </p:txBody>
      </p:sp>
      <p:sp>
        <p:nvSpPr>
          <p:cNvPr id="28" name="Text Box 19"/>
          <p:cNvSpPr txBox="1">
            <a:spLocks noChangeArrowheads="1"/>
          </p:cNvSpPr>
          <p:nvPr/>
        </p:nvSpPr>
        <p:spPr bwMode="auto">
          <a:xfrm>
            <a:off x="1927860" y="3581400"/>
            <a:ext cx="2271183" cy="523220"/>
          </a:xfrm>
          <a:prstGeom prst="rect">
            <a:avLst/>
          </a:prstGeom>
          <a:noFill/>
          <a:ln w="9525">
            <a:noFill/>
            <a:miter lim="800000"/>
            <a:headEnd/>
            <a:tailEnd/>
          </a:ln>
        </p:spPr>
        <p:txBody>
          <a:bodyPr wrap="square">
            <a:spAutoFit/>
          </a:bodyPr>
          <a:lstStyle/>
          <a:p>
            <a:pPr algn="ctr"/>
            <a:r>
              <a:rPr lang="en-US" sz="1400" dirty="0" smtClean="0">
                <a:latin typeface="+mj-lt"/>
              </a:rPr>
              <a:t>Screen in 1st Target Aquifer</a:t>
            </a:r>
          </a:p>
          <a:p>
            <a:pPr algn="ctr"/>
            <a:r>
              <a:rPr lang="en-US" sz="1400" dirty="0" smtClean="0">
                <a:latin typeface="+mj-lt"/>
              </a:rPr>
              <a:t>Confined Aquifer B</a:t>
            </a:r>
            <a:endParaRPr lang="en-US" sz="1400" dirty="0">
              <a:latin typeface="+mj-lt"/>
            </a:endParaRPr>
          </a:p>
        </p:txBody>
      </p:sp>
      <p:sp>
        <p:nvSpPr>
          <p:cNvPr id="29" name="Text Box 20"/>
          <p:cNvSpPr txBox="1">
            <a:spLocks noChangeArrowheads="1"/>
          </p:cNvSpPr>
          <p:nvPr/>
        </p:nvSpPr>
        <p:spPr bwMode="auto">
          <a:xfrm>
            <a:off x="2480733" y="4831080"/>
            <a:ext cx="1253067" cy="307777"/>
          </a:xfrm>
          <a:prstGeom prst="rect">
            <a:avLst/>
          </a:prstGeom>
          <a:noFill/>
          <a:ln w="9525">
            <a:noFill/>
            <a:miter lim="800000"/>
            <a:headEnd/>
            <a:tailEnd/>
          </a:ln>
        </p:spPr>
        <p:txBody>
          <a:bodyPr wrap="square">
            <a:spAutoFit/>
          </a:bodyPr>
          <a:lstStyle/>
          <a:p>
            <a:r>
              <a:rPr lang="en-US" sz="1400" dirty="0" smtClean="0">
                <a:latin typeface="+mj-lt"/>
              </a:rPr>
              <a:t>Confining </a:t>
            </a:r>
            <a:r>
              <a:rPr lang="en-US" sz="1400" dirty="0">
                <a:latin typeface="+mj-lt"/>
              </a:rPr>
              <a:t>unit</a:t>
            </a:r>
          </a:p>
        </p:txBody>
      </p:sp>
      <p:sp>
        <p:nvSpPr>
          <p:cNvPr id="31" name="Text Box 24"/>
          <p:cNvSpPr txBox="1">
            <a:spLocks noChangeArrowheads="1"/>
          </p:cNvSpPr>
          <p:nvPr/>
        </p:nvSpPr>
        <p:spPr bwMode="auto">
          <a:xfrm>
            <a:off x="1905000" y="5496580"/>
            <a:ext cx="2271183" cy="523220"/>
          </a:xfrm>
          <a:prstGeom prst="rect">
            <a:avLst/>
          </a:prstGeom>
          <a:noFill/>
          <a:ln w="9525">
            <a:noFill/>
            <a:miter lim="800000"/>
            <a:headEnd/>
            <a:tailEnd/>
          </a:ln>
        </p:spPr>
        <p:txBody>
          <a:bodyPr wrap="square">
            <a:spAutoFit/>
          </a:bodyPr>
          <a:lstStyle/>
          <a:p>
            <a:pPr algn="ctr"/>
            <a:r>
              <a:rPr lang="en-US" sz="1400" dirty="0" smtClean="0">
                <a:latin typeface="+mj-lt"/>
              </a:rPr>
              <a:t>Screen in 2</a:t>
            </a:r>
            <a:r>
              <a:rPr lang="en-US" sz="1400" baseline="30000" dirty="0" smtClean="0">
                <a:latin typeface="+mj-lt"/>
              </a:rPr>
              <a:t>nd</a:t>
            </a:r>
            <a:r>
              <a:rPr lang="en-US" sz="1400" dirty="0" smtClean="0">
                <a:latin typeface="+mj-lt"/>
              </a:rPr>
              <a:t> Target Aquifer</a:t>
            </a:r>
          </a:p>
          <a:p>
            <a:pPr algn="ctr"/>
            <a:r>
              <a:rPr lang="en-US" sz="1400" dirty="0" smtClean="0">
                <a:latin typeface="+mj-lt"/>
              </a:rPr>
              <a:t>Confined Aquifer C</a:t>
            </a:r>
            <a:endParaRPr lang="en-US" sz="1400" dirty="0">
              <a:latin typeface="+mj-lt"/>
            </a:endParaRPr>
          </a:p>
        </p:txBody>
      </p:sp>
      <p:sp>
        <p:nvSpPr>
          <p:cNvPr id="32" name="Rectangle 28"/>
          <p:cNvSpPr>
            <a:spLocks noChangeArrowheads="1"/>
          </p:cNvSpPr>
          <p:nvPr/>
        </p:nvSpPr>
        <p:spPr bwMode="auto">
          <a:xfrm>
            <a:off x="1676400" y="1143000"/>
            <a:ext cx="152400" cy="609600"/>
          </a:xfrm>
          <a:prstGeom prst="rect">
            <a:avLst/>
          </a:prstGeom>
          <a:solidFill>
            <a:srgbClr val="808080"/>
          </a:solidFill>
          <a:ln w="9525">
            <a:solidFill>
              <a:schemeClr val="tx1"/>
            </a:solidFill>
            <a:miter lim="800000"/>
            <a:headEnd/>
            <a:tailEnd/>
          </a:ln>
        </p:spPr>
        <p:txBody>
          <a:bodyPr wrap="none" anchor="ctr"/>
          <a:lstStyle/>
          <a:p>
            <a:endParaRPr lang="en-US"/>
          </a:p>
        </p:txBody>
      </p:sp>
      <p:sp>
        <p:nvSpPr>
          <p:cNvPr id="33" name="Rectangle 29"/>
          <p:cNvSpPr>
            <a:spLocks noChangeArrowheads="1"/>
          </p:cNvSpPr>
          <p:nvPr/>
        </p:nvSpPr>
        <p:spPr bwMode="auto">
          <a:xfrm>
            <a:off x="1371600" y="1143000"/>
            <a:ext cx="152400" cy="609600"/>
          </a:xfrm>
          <a:prstGeom prst="rect">
            <a:avLst/>
          </a:prstGeom>
          <a:solidFill>
            <a:srgbClr val="808080"/>
          </a:solidFill>
          <a:ln w="9525">
            <a:solidFill>
              <a:schemeClr val="tx1"/>
            </a:solidFill>
            <a:miter lim="800000"/>
            <a:headEnd/>
            <a:tailEnd/>
          </a:ln>
        </p:spPr>
        <p:txBody>
          <a:bodyPr wrap="none" anchor="ctr"/>
          <a:lstStyle/>
          <a:p>
            <a:endParaRPr lang="en-US"/>
          </a:p>
        </p:txBody>
      </p:sp>
      <p:sp>
        <p:nvSpPr>
          <p:cNvPr id="34" name="Rectangle 30" descr="Large confetti"/>
          <p:cNvSpPr>
            <a:spLocks noChangeArrowheads="1"/>
          </p:cNvSpPr>
          <p:nvPr/>
        </p:nvSpPr>
        <p:spPr bwMode="auto">
          <a:xfrm>
            <a:off x="1676400" y="1752600"/>
            <a:ext cx="152400" cy="4191000"/>
          </a:xfrm>
          <a:prstGeom prst="rect">
            <a:avLst/>
          </a:prstGeom>
          <a:blipFill>
            <a:blip r:embed="rId3" cstate="print"/>
            <a:tile tx="0" ty="0" sx="100000" sy="100000" flip="none" algn="tl"/>
          </a:blipFill>
          <a:ln w="0">
            <a:noFill/>
            <a:miter lim="800000"/>
            <a:headEnd/>
            <a:tailEnd/>
          </a:ln>
        </p:spPr>
        <p:txBody>
          <a:bodyPr wrap="none" anchor="ctr"/>
          <a:lstStyle/>
          <a:p>
            <a:endParaRPr lang="en-US"/>
          </a:p>
        </p:txBody>
      </p:sp>
      <p:sp>
        <p:nvSpPr>
          <p:cNvPr id="35" name="Rectangle 31" descr="Large confetti"/>
          <p:cNvSpPr>
            <a:spLocks noChangeArrowheads="1"/>
          </p:cNvSpPr>
          <p:nvPr/>
        </p:nvSpPr>
        <p:spPr bwMode="auto">
          <a:xfrm>
            <a:off x="1371600" y="1752600"/>
            <a:ext cx="152400" cy="4191000"/>
          </a:xfrm>
          <a:prstGeom prst="rect">
            <a:avLst/>
          </a:prstGeom>
          <a:blipFill>
            <a:blip r:embed="rId3" cstate="print"/>
            <a:tile tx="0" ty="0" sx="100000" sy="100000" flip="none" algn="tl"/>
          </a:blipFill>
          <a:ln w="9525">
            <a:noFill/>
            <a:miter lim="800000"/>
            <a:headEnd/>
            <a:tailEnd/>
          </a:ln>
        </p:spPr>
        <p:txBody>
          <a:bodyPr wrap="none" anchor="ctr"/>
          <a:lstStyle/>
          <a:p>
            <a:endParaRPr lang="en-US"/>
          </a:p>
        </p:txBody>
      </p:sp>
      <p:sp>
        <p:nvSpPr>
          <p:cNvPr id="36" name="Rectangle 34" descr="Dark horizontal"/>
          <p:cNvSpPr>
            <a:spLocks noChangeArrowheads="1"/>
          </p:cNvSpPr>
          <p:nvPr/>
        </p:nvSpPr>
        <p:spPr bwMode="auto">
          <a:xfrm>
            <a:off x="1524000" y="3657600"/>
            <a:ext cx="152400" cy="533400"/>
          </a:xfrm>
          <a:prstGeom prst="rect">
            <a:avLst/>
          </a:prstGeom>
          <a:pattFill prst="dkHorz">
            <a:fgClr>
              <a:schemeClr val="tx1"/>
            </a:fgClr>
            <a:bgClr>
              <a:schemeClr val="bg1"/>
            </a:bgClr>
          </a:pattFill>
          <a:ln w="9525">
            <a:noFill/>
            <a:miter lim="800000"/>
            <a:headEnd/>
            <a:tailEnd/>
          </a:ln>
        </p:spPr>
        <p:txBody>
          <a:bodyPr wrap="none" anchor="ctr"/>
          <a:lstStyle/>
          <a:p>
            <a:endParaRPr lang="en-US"/>
          </a:p>
        </p:txBody>
      </p:sp>
      <p:sp>
        <p:nvSpPr>
          <p:cNvPr id="37" name="Rectangle 35" descr="Dark horizontal"/>
          <p:cNvSpPr>
            <a:spLocks noChangeArrowheads="1"/>
          </p:cNvSpPr>
          <p:nvPr/>
        </p:nvSpPr>
        <p:spPr bwMode="auto">
          <a:xfrm>
            <a:off x="1524000" y="5410200"/>
            <a:ext cx="152400" cy="533400"/>
          </a:xfrm>
          <a:prstGeom prst="rect">
            <a:avLst/>
          </a:prstGeom>
          <a:pattFill prst="dkHorz">
            <a:fgClr>
              <a:schemeClr val="tx1"/>
            </a:fgClr>
            <a:bgClr>
              <a:schemeClr val="bg1"/>
            </a:bgClr>
          </a:pattFill>
          <a:ln w="9525">
            <a:noFill/>
            <a:miter lim="800000"/>
            <a:headEnd/>
            <a:tailEnd/>
          </a:ln>
        </p:spPr>
        <p:txBody>
          <a:bodyPr wrap="none" anchor="ctr"/>
          <a:lstStyle/>
          <a:p>
            <a:endParaRPr lang="en-US"/>
          </a:p>
        </p:txBody>
      </p:sp>
      <p:sp>
        <p:nvSpPr>
          <p:cNvPr id="38" name="Line 36"/>
          <p:cNvSpPr>
            <a:spLocks noChangeShapeType="1"/>
          </p:cNvSpPr>
          <p:nvPr/>
        </p:nvSpPr>
        <p:spPr bwMode="auto">
          <a:xfrm flipH="1">
            <a:off x="1828800" y="5791200"/>
            <a:ext cx="457200" cy="0"/>
          </a:xfrm>
          <a:prstGeom prst="line">
            <a:avLst/>
          </a:prstGeom>
          <a:noFill/>
          <a:ln w="19050">
            <a:solidFill>
              <a:srgbClr val="0000FF"/>
            </a:solidFill>
            <a:round/>
            <a:headEnd/>
            <a:tailEnd type="triangle" w="med" len="med"/>
          </a:ln>
        </p:spPr>
        <p:txBody>
          <a:bodyPr/>
          <a:lstStyle/>
          <a:p>
            <a:endParaRPr lang="en-US"/>
          </a:p>
        </p:txBody>
      </p:sp>
      <p:sp>
        <p:nvSpPr>
          <p:cNvPr id="39" name="Line 37"/>
          <p:cNvSpPr>
            <a:spLocks noChangeShapeType="1"/>
          </p:cNvSpPr>
          <p:nvPr/>
        </p:nvSpPr>
        <p:spPr bwMode="auto">
          <a:xfrm>
            <a:off x="762000" y="5715000"/>
            <a:ext cx="457200" cy="0"/>
          </a:xfrm>
          <a:prstGeom prst="line">
            <a:avLst/>
          </a:prstGeom>
          <a:noFill/>
          <a:ln w="12700">
            <a:solidFill>
              <a:srgbClr val="0000FF"/>
            </a:solidFill>
            <a:round/>
            <a:headEnd/>
            <a:tailEnd type="triangle" w="med" len="med"/>
          </a:ln>
        </p:spPr>
        <p:txBody>
          <a:bodyPr/>
          <a:lstStyle/>
          <a:p>
            <a:endParaRPr lang="en-US"/>
          </a:p>
        </p:txBody>
      </p:sp>
      <p:sp>
        <p:nvSpPr>
          <p:cNvPr id="40" name="Line 38"/>
          <p:cNvSpPr>
            <a:spLocks noChangeShapeType="1"/>
          </p:cNvSpPr>
          <p:nvPr/>
        </p:nvSpPr>
        <p:spPr bwMode="auto">
          <a:xfrm flipH="1">
            <a:off x="1866900" y="3962400"/>
            <a:ext cx="457200" cy="0"/>
          </a:xfrm>
          <a:prstGeom prst="line">
            <a:avLst/>
          </a:prstGeom>
          <a:noFill/>
          <a:ln w="19050">
            <a:solidFill>
              <a:srgbClr val="0000FF"/>
            </a:solidFill>
            <a:round/>
            <a:headEnd/>
            <a:tailEnd type="triangle" w="med" len="med"/>
          </a:ln>
        </p:spPr>
        <p:txBody>
          <a:bodyPr/>
          <a:lstStyle/>
          <a:p>
            <a:endParaRPr lang="en-US"/>
          </a:p>
        </p:txBody>
      </p:sp>
      <p:sp>
        <p:nvSpPr>
          <p:cNvPr id="41" name="Line 39"/>
          <p:cNvSpPr>
            <a:spLocks noChangeShapeType="1"/>
          </p:cNvSpPr>
          <p:nvPr/>
        </p:nvSpPr>
        <p:spPr bwMode="auto">
          <a:xfrm>
            <a:off x="685800" y="3962400"/>
            <a:ext cx="533400" cy="0"/>
          </a:xfrm>
          <a:prstGeom prst="line">
            <a:avLst/>
          </a:prstGeom>
          <a:noFill/>
          <a:ln w="12700">
            <a:solidFill>
              <a:srgbClr val="0000FF"/>
            </a:solidFill>
            <a:round/>
            <a:headEnd/>
            <a:tailEnd type="triangle" w="med" len="med"/>
          </a:ln>
        </p:spPr>
        <p:txBody>
          <a:bodyPr/>
          <a:lstStyle/>
          <a:p>
            <a:endParaRPr lang="en-US"/>
          </a:p>
        </p:txBody>
      </p:sp>
      <p:sp>
        <p:nvSpPr>
          <p:cNvPr id="42" name="Line 40"/>
          <p:cNvSpPr>
            <a:spLocks noChangeShapeType="1"/>
          </p:cNvSpPr>
          <p:nvPr/>
        </p:nvSpPr>
        <p:spPr bwMode="auto">
          <a:xfrm>
            <a:off x="1676400" y="1295400"/>
            <a:ext cx="0" cy="2362200"/>
          </a:xfrm>
          <a:prstGeom prst="line">
            <a:avLst/>
          </a:prstGeom>
          <a:noFill/>
          <a:ln w="9525">
            <a:solidFill>
              <a:schemeClr val="tx1"/>
            </a:solidFill>
            <a:round/>
            <a:headEnd/>
            <a:tailEnd/>
          </a:ln>
        </p:spPr>
        <p:txBody>
          <a:bodyPr/>
          <a:lstStyle/>
          <a:p>
            <a:endParaRPr lang="en-US"/>
          </a:p>
        </p:txBody>
      </p:sp>
      <p:sp>
        <p:nvSpPr>
          <p:cNvPr id="43" name="Line 41"/>
          <p:cNvSpPr>
            <a:spLocks noChangeShapeType="1"/>
          </p:cNvSpPr>
          <p:nvPr/>
        </p:nvSpPr>
        <p:spPr bwMode="auto">
          <a:xfrm>
            <a:off x="1524000" y="4191000"/>
            <a:ext cx="0" cy="1219200"/>
          </a:xfrm>
          <a:prstGeom prst="line">
            <a:avLst/>
          </a:prstGeom>
          <a:noFill/>
          <a:ln w="9525">
            <a:solidFill>
              <a:schemeClr val="tx1"/>
            </a:solidFill>
            <a:round/>
            <a:headEnd/>
            <a:tailEnd/>
          </a:ln>
        </p:spPr>
        <p:txBody>
          <a:bodyPr/>
          <a:lstStyle/>
          <a:p>
            <a:endParaRPr lang="en-US"/>
          </a:p>
        </p:txBody>
      </p:sp>
      <p:sp>
        <p:nvSpPr>
          <p:cNvPr id="44" name="Line 42"/>
          <p:cNvSpPr>
            <a:spLocks noChangeShapeType="1"/>
          </p:cNvSpPr>
          <p:nvPr/>
        </p:nvSpPr>
        <p:spPr bwMode="auto">
          <a:xfrm>
            <a:off x="1676400" y="4191000"/>
            <a:ext cx="0" cy="1219200"/>
          </a:xfrm>
          <a:prstGeom prst="line">
            <a:avLst/>
          </a:prstGeom>
          <a:noFill/>
          <a:ln w="9525">
            <a:solidFill>
              <a:schemeClr val="tx1"/>
            </a:solidFill>
            <a:round/>
            <a:headEnd/>
            <a:tailEnd/>
          </a:ln>
        </p:spPr>
        <p:txBody>
          <a:bodyPr/>
          <a:lstStyle/>
          <a:p>
            <a:endParaRPr lang="en-US"/>
          </a:p>
        </p:txBody>
      </p:sp>
      <p:sp>
        <p:nvSpPr>
          <p:cNvPr id="45" name="Freeform 47"/>
          <p:cNvSpPr>
            <a:spLocks/>
          </p:cNvSpPr>
          <p:nvPr/>
        </p:nvSpPr>
        <p:spPr bwMode="auto">
          <a:xfrm>
            <a:off x="1066800" y="2438400"/>
            <a:ext cx="533400" cy="1587500"/>
          </a:xfrm>
          <a:custGeom>
            <a:avLst/>
            <a:gdLst>
              <a:gd name="T0" fmla="*/ 0 w 336"/>
              <a:gd name="T1" fmla="*/ 40 h 1000"/>
              <a:gd name="T2" fmla="*/ 240 w 336"/>
              <a:gd name="T3" fmla="*/ 40 h 1000"/>
              <a:gd name="T4" fmla="*/ 240 w 336"/>
              <a:gd name="T5" fmla="*/ 280 h 1000"/>
              <a:gd name="T6" fmla="*/ 240 w 336"/>
              <a:gd name="T7" fmla="*/ 568 h 1000"/>
              <a:gd name="T8" fmla="*/ 240 w 336"/>
              <a:gd name="T9" fmla="*/ 856 h 1000"/>
              <a:gd name="T10" fmla="*/ 336 w 336"/>
              <a:gd name="T11" fmla="*/ 1000 h 1000"/>
              <a:gd name="T12" fmla="*/ 0 60000 65536"/>
              <a:gd name="T13" fmla="*/ 0 60000 65536"/>
              <a:gd name="T14" fmla="*/ 0 60000 65536"/>
              <a:gd name="T15" fmla="*/ 0 60000 65536"/>
              <a:gd name="T16" fmla="*/ 0 60000 65536"/>
              <a:gd name="T17" fmla="*/ 0 60000 65536"/>
              <a:gd name="T18" fmla="*/ 0 w 336"/>
              <a:gd name="T19" fmla="*/ 0 h 1000"/>
              <a:gd name="T20" fmla="*/ 336 w 336"/>
              <a:gd name="T21" fmla="*/ 1000 h 1000"/>
            </a:gdLst>
            <a:ahLst/>
            <a:cxnLst>
              <a:cxn ang="T12">
                <a:pos x="T0" y="T1"/>
              </a:cxn>
              <a:cxn ang="T13">
                <a:pos x="T2" y="T3"/>
              </a:cxn>
              <a:cxn ang="T14">
                <a:pos x="T4" y="T5"/>
              </a:cxn>
              <a:cxn ang="T15">
                <a:pos x="T6" y="T7"/>
              </a:cxn>
              <a:cxn ang="T16">
                <a:pos x="T8" y="T9"/>
              </a:cxn>
              <a:cxn ang="T17">
                <a:pos x="T10" y="T11"/>
              </a:cxn>
            </a:cxnLst>
            <a:rect l="T18" t="T19" r="T20" b="T21"/>
            <a:pathLst>
              <a:path w="336" h="1000">
                <a:moveTo>
                  <a:pt x="0" y="40"/>
                </a:moveTo>
                <a:cubicBezTo>
                  <a:pt x="100" y="20"/>
                  <a:pt x="200" y="0"/>
                  <a:pt x="240" y="40"/>
                </a:cubicBezTo>
                <a:cubicBezTo>
                  <a:pt x="280" y="80"/>
                  <a:pt x="240" y="192"/>
                  <a:pt x="240" y="280"/>
                </a:cubicBezTo>
                <a:cubicBezTo>
                  <a:pt x="240" y="368"/>
                  <a:pt x="240" y="472"/>
                  <a:pt x="240" y="568"/>
                </a:cubicBezTo>
                <a:cubicBezTo>
                  <a:pt x="240" y="664"/>
                  <a:pt x="224" y="784"/>
                  <a:pt x="240" y="856"/>
                </a:cubicBezTo>
                <a:cubicBezTo>
                  <a:pt x="256" y="928"/>
                  <a:pt x="296" y="964"/>
                  <a:pt x="336" y="1000"/>
                </a:cubicBezTo>
              </a:path>
            </a:pathLst>
          </a:custGeom>
          <a:noFill/>
          <a:ln w="12700">
            <a:solidFill>
              <a:srgbClr val="0000FF"/>
            </a:solidFill>
            <a:round/>
            <a:headEnd type="none" w="med" len="med"/>
            <a:tailEnd type="triangle" w="med" len="med"/>
          </a:ln>
        </p:spPr>
        <p:txBody>
          <a:bodyPr/>
          <a:lstStyle/>
          <a:p>
            <a:endParaRPr lang="en-US"/>
          </a:p>
        </p:txBody>
      </p:sp>
      <p:sp>
        <p:nvSpPr>
          <p:cNvPr id="46" name="Freeform 72"/>
          <p:cNvSpPr>
            <a:spLocks/>
          </p:cNvSpPr>
          <p:nvPr/>
        </p:nvSpPr>
        <p:spPr bwMode="auto">
          <a:xfrm>
            <a:off x="1600200" y="2476500"/>
            <a:ext cx="457200" cy="3238500"/>
          </a:xfrm>
          <a:custGeom>
            <a:avLst/>
            <a:gdLst>
              <a:gd name="T0" fmla="*/ 288 w 288"/>
              <a:gd name="T1" fmla="*/ 24 h 2040"/>
              <a:gd name="T2" fmla="*/ 96 w 288"/>
              <a:gd name="T3" fmla="*/ 24 h 2040"/>
              <a:gd name="T4" fmla="*/ 96 w 288"/>
              <a:gd name="T5" fmla="*/ 168 h 2040"/>
              <a:gd name="T6" fmla="*/ 96 w 288"/>
              <a:gd name="T7" fmla="*/ 648 h 2040"/>
              <a:gd name="T8" fmla="*/ 96 w 288"/>
              <a:gd name="T9" fmla="*/ 1752 h 2040"/>
              <a:gd name="T10" fmla="*/ 96 w 288"/>
              <a:gd name="T11" fmla="*/ 1992 h 2040"/>
              <a:gd name="T12" fmla="*/ 0 w 288"/>
              <a:gd name="T13" fmla="*/ 2040 h 2040"/>
              <a:gd name="T14" fmla="*/ 0 60000 65536"/>
              <a:gd name="T15" fmla="*/ 0 60000 65536"/>
              <a:gd name="T16" fmla="*/ 0 60000 65536"/>
              <a:gd name="T17" fmla="*/ 0 60000 65536"/>
              <a:gd name="T18" fmla="*/ 0 60000 65536"/>
              <a:gd name="T19" fmla="*/ 0 60000 65536"/>
              <a:gd name="T20" fmla="*/ 0 60000 65536"/>
              <a:gd name="T21" fmla="*/ 0 w 288"/>
              <a:gd name="T22" fmla="*/ 0 h 2040"/>
              <a:gd name="T23" fmla="*/ 288 w 288"/>
              <a:gd name="T24" fmla="*/ 2040 h 20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8" h="2040">
                <a:moveTo>
                  <a:pt x="288" y="24"/>
                </a:moveTo>
                <a:cubicBezTo>
                  <a:pt x="208" y="12"/>
                  <a:pt x="128" y="0"/>
                  <a:pt x="96" y="24"/>
                </a:cubicBezTo>
                <a:cubicBezTo>
                  <a:pt x="64" y="48"/>
                  <a:pt x="96" y="64"/>
                  <a:pt x="96" y="168"/>
                </a:cubicBezTo>
                <a:cubicBezTo>
                  <a:pt x="96" y="272"/>
                  <a:pt x="96" y="384"/>
                  <a:pt x="96" y="648"/>
                </a:cubicBezTo>
                <a:cubicBezTo>
                  <a:pt x="96" y="912"/>
                  <a:pt x="96" y="1528"/>
                  <a:pt x="96" y="1752"/>
                </a:cubicBezTo>
                <a:cubicBezTo>
                  <a:pt x="96" y="1976"/>
                  <a:pt x="112" y="1944"/>
                  <a:pt x="96" y="1992"/>
                </a:cubicBezTo>
                <a:cubicBezTo>
                  <a:pt x="80" y="2040"/>
                  <a:pt x="40" y="2040"/>
                  <a:pt x="0" y="2040"/>
                </a:cubicBezTo>
              </a:path>
            </a:pathLst>
          </a:custGeom>
          <a:noFill/>
          <a:ln w="12700">
            <a:solidFill>
              <a:srgbClr val="0000FF"/>
            </a:solidFill>
            <a:round/>
            <a:headEnd type="none" w="med" len="med"/>
            <a:tailEnd type="triangle" w="med" len="med"/>
          </a:ln>
        </p:spPr>
        <p:txBody>
          <a:bodyPr/>
          <a:lstStyle/>
          <a:p>
            <a:endParaRPr lang="en-US"/>
          </a:p>
        </p:txBody>
      </p:sp>
      <p:sp>
        <p:nvSpPr>
          <p:cNvPr id="157" name="TextBox 156"/>
          <p:cNvSpPr txBox="1"/>
          <p:nvPr/>
        </p:nvSpPr>
        <p:spPr>
          <a:xfrm>
            <a:off x="228600" y="3505200"/>
            <a:ext cx="914400" cy="430887"/>
          </a:xfrm>
          <a:prstGeom prst="rect">
            <a:avLst/>
          </a:prstGeom>
          <a:noFill/>
        </p:spPr>
        <p:txBody>
          <a:bodyPr wrap="square" rtlCol="0">
            <a:spAutoFit/>
          </a:bodyPr>
          <a:lstStyle/>
          <a:p>
            <a:r>
              <a:rPr lang="en-US" sz="1000" dirty="0" smtClean="0">
                <a:solidFill>
                  <a:srgbClr val="095BFF"/>
                </a:solidFill>
                <a:latin typeface="+mj-lt"/>
              </a:rPr>
              <a:t>Flow</a:t>
            </a:r>
            <a:r>
              <a:rPr lang="en-US" sz="1200" dirty="0" smtClean="0">
                <a:solidFill>
                  <a:srgbClr val="095BFF"/>
                </a:solidFill>
                <a:latin typeface="+mj-lt"/>
              </a:rPr>
              <a:t> </a:t>
            </a:r>
            <a:r>
              <a:rPr lang="en-US" sz="1000" dirty="0" smtClean="0">
                <a:solidFill>
                  <a:srgbClr val="095BFF"/>
                </a:solidFill>
                <a:latin typeface="+mj-lt"/>
              </a:rPr>
              <a:t>through well screen</a:t>
            </a:r>
            <a:endParaRPr lang="en-US" sz="1000" dirty="0">
              <a:solidFill>
                <a:srgbClr val="095BFF"/>
              </a:solidFill>
              <a:latin typeface="+mj-lt"/>
            </a:endParaRPr>
          </a:p>
        </p:txBody>
      </p:sp>
      <p:sp>
        <p:nvSpPr>
          <p:cNvPr id="158" name="TextBox 157"/>
          <p:cNvSpPr txBox="1"/>
          <p:nvPr/>
        </p:nvSpPr>
        <p:spPr>
          <a:xfrm>
            <a:off x="4124324" y="1058236"/>
            <a:ext cx="4886325" cy="6955750"/>
          </a:xfrm>
          <a:prstGeom prst="rect">
            <a:avLst/>
          </a:prstGeom>
          <a:noFill/>
        </p:spPr>
        <p:txBody>
          <a:bodyPr wrap="square" rtlCol="0">
            <a:spAutoFit/>
          </a:bodyPr>
          <a:lstStyle/>
          <a:p>
            <a:r>
              <a:rPr lang="en-US" sz="1200" dirty="0" smtClean="0">
                <a:latin typeface="+mj-lt"/>
              </a:rPr>
              <a:t>-Extending the Gravel pack beyond the top of the screened interval and/or extending the gravel pack into other aquifers as shown in Example 2</a:t>
            </a:r>
          </a:p>
          <a:p>
            <a:r>
              <a:rPr lang="en-US" sz="1200" dirty="0" smtClean="0">
                <a:latin typeface="+mj-lt"/>
              </a:rPr>
              <a:t>-Including multiple aquifers in the well screen or extending the well screen through multiple aquifers or as shown in Example 2 and 2a</a:t>
            </a:r>
          </a:p>
          <a:p>
            <a:pPr>
              <a:buFont typeface="Arial" charset="0"/>
              <a:buChar char="•"/>
            </a:pPr>
            <a:r>
              <a:rPr lang="en-US" sz="1200" b="1" i="1" dirty="0" smtClean="0">
                <a:latin typeface="+mj-lt"/>
              </a:rPr>
              <a:t>Wells </a:t>
            </a:r>
            <a:r>
              <a:rPr lang="en-US" sz="1200" b="1" i="1" dirty="0">
                <a:latin typeface="+mj-lt"/>
              </a:rPr>
              <a:t>with this type of construction </a:t>
            </a:r>
            <a:r>
              <a:rPr lang="en-US" sz="1200" b="1" i="1" dirty="0" smtClean="0">
                <a:latin typeface="+mj-lt"/>
              </a:rPr>
              <a:t>often do not meet regulatory requirements due to the unintended impact on overlying aquifers and the pump intake limit may be impacted limiting capacity.  This </a:t>
            </a:r>
            <a:r>
              <a:rPr lang="en-US" sz="1200" b="1" i="1" dirty="0">
                <a:latin typeface="+mj-lt"/>
              </a:rPr>
              <a:t>means the </a:t>
            </a:r>
            <a:r>
              <a:rPr lang="en-US" sz="1200" b="1" i="1" dirty="0" smtClean="0">
                <a:latin typeface="+mj-lt"/>
              </a:rPr>
              <a:t>well </a:t>
            </a:r>
            <a:r>
              <a:rPr lang="en-US" sz="1200" b="1" i="1" dirty="0">
                <a:latin typeface="+mj-lt"/>
              </a:rPr>
              <a:t>may have to be abandoned and </a:t>
            </a:r>
            <a:r>
              <a:rPr lang="en-US" sz="1200" b="1" i="1" dirty="0" smtClean="0">
                <a:latin typeface="+mj-lt"/>
              </a:rPr>
              <a:t>a new well </a:t>
            </a:r>
            <a:r>
              <a:rPr lang="en-US" sz="1200" b="1" i="1" dirty="0">
                <a:latin typeface="+mj-lt"/>
              </a:rPr>
              <a:t>constructed.  </a:t>
            </a:r>
            <a:r>
              <a:rPr lang="en-US" sz="1200" dirty="0">
                <a:latin typeface="+mj-lt"/>
              </a:rPr>
              <a:t>Even if the wells may be usable, this construction can cause the need for expensive and complex aquifer testing in order to obtain a </a:t>
            </a:r>
            <a:r>
              <a:rPr lang="en-US" sz="1200" dirty="0" smtClean="0">
                <a:latin typeface="+mj-lt"/>
              </a:rPr>
              <a:t>permit, and for the pump intake limit to be shallow  (above Aquifer A in Example 2)</a:t>
            </a:r>
          </a:p>
          <a:p>
            <a:pPr algn="ctr"/>
            <a:r>
              <a:rPr lang="en-US" sz="1200" b="1" dirty="0" smtClean="0">
                <a:latin typeface="+mj-lt"/>
              </a:rPr>
              <a:t>Other Common Well Construction Problems</a:t>
            </a:r>
            <a:endParaRPr lang="en-US" sz="1200" b="1" dirty="0">
              <a:latin typeface="+mj-lt"/>
            </a:endParaRPr>
          </a:p>
          <a:p>
            <a:r>
              <a:rPr lang="en-US" sz="1200" dirty="0" smtClean="0">
                <a:latin typeface="+mj-lt"/>
              </a:rPr>
              <a:t>-No geophysical log</a:t>
            </a:r>
            <a:r>
              <a:rPr lang="en-US" sz="1200" dirty="0">
                <a:latin typeface="+mj-lt"/>
              </a:rPr>
              <a:t> </a:t>
            </a:r>
            <a:r>
              <a:rPr lang="en-US" sz="1200" dirty="0" smtClean="0">
                <a:latin typeface="+mj-lt"/>
              </a:rPr>
              <a:t>: Geophysical </a:t>
            </a:r>
            <a:r>
              <a:rPr lang="en-US" sz="1200" dirty="0">
                <a:latin typeface="+mj-lt"/>
              </a:rPr>
              <a:t>logging data is necessary for permit issuance in almost every case.  </a:t>
            </a:r>
            <a:r>
              <a:rPr lang="en-US" sz="1200" i="1" dirty="0">
                <a:latin typeface="+mj-lt"/>
              </a:rPr>
              <a:t>Collection of geophysical and geologist's logs must be performed during well drilling and cannot be collected once the well is completed.   Drilling an additional bore hole and conducting geophysical logging may be necessary if geophysical data is not available for the location</a:t>
            </a:r>
            <a:r>
              <a:rPr lang="en-US" sz="1200" i="1" dirty="0" smtClean="0">
                <a:latin typeface="+mj-lt"/>
              </a:rPr>
              <a:t>.</a:t>
            </a:r>
          </a:p>
          <a:p>
            <a:endParaRPr lang="en-US" sz="1200" dirty="0" smtClean="0">
              <a:latin typeface="+mj-lt"/>
            </a:endParaRPr>
          </a:p>
          <a:p>
            <a:r>
              <a:rPr lang="en-US" sz="1200" dirty="0">
                <a:latin typeface="+mj-lt"/>
              </a:rPr>
              <a:t> </a:t>
            </a:r>
            <a:r>
              <a:rPr lang="en-US" sz="1200" dirty="0" smtClean="0">
                <a:latin typeface="+mj-lt"/>
              </a:rPr>
              <a:t>-No well completion form</a:t>
            </a:r>
            <a:r>
              <a:rPr lang="en-US" sz="1200" dirty="0">
                <a:latin typeface="+mj-lt"/>
              </a:rPr>
              <a:t> </a:t>
            </a:r>
            <a:r>
              <a:rPr lang="en-US" sz="1200" dirty="0" smtClean="0">
                <a:latin typeface="+mj-lt"/>
              </a:rPr>
              <a:t>: </a:t>
            </a:r>
            <a:r>
              <a:rPr lang="en-US" sz="1200" i="1" dirty="0" smtClean="0">
                <a:latin typeface="+mj-lt"/>
              </a:rPr>
              <a:t>This </a:t>
            </a:r>
            <a:r>
              <a:rPr lang="en-US" sz="1200" i="1" dirty="0">
                <a:latin typeface="+mj-lt"/>
              </a:rPr>
              <a:t>information is necessary to issue a permit.  If the depth of the well, the screened intervals, the grout depth, and the gravel pack extent are not documented, a </a:t>
            </a:r>
            <a:r>
              <a:rPr lang="en-US" sz="1200" b="1" i="1" dirty="0">
                <a:latin typeface="+mj-lt"/>
              </a:rPr>
              <a:t>camera survey</a:t>
            </a:r>
            <a:r>
              <a:rPr lang="en-US" sz="1200" i="1" dirty="0">
                <a:latin typeface="+mj-lt"/>
              </a:rPr>
              <a:t> may be necessary to determine the basic well construction</a:t>
            </a:r>
            <a:r>
              <a:rPr lang="en-US" sz="1200" dirty="0">
                <a:latin typeface="+mj-lt"/>
              </a:rPr>
              <a:t>.  </a:t>
            </a:r>
            <a:endParaRPr lang="en-US" sz="1200" dirty="0" smtClean="0">
              <a:latin typeface="+mj-lt"/>
            </a:endParaRPr>
          </a:p>
          <a:p>
            <a:endParaRPr lang="en-US" sz="1200" dirty="0" smtClean="0">
              <a:latin typeface="+mj-lt"/>
            </a:endParaRPr>
          </a:p>
          <a:p>
            <a:r>
              <a:rPr lang="en-US" sz="1200" dirty="0" smtClean="0">
                <a:latin typeface="+mj-lt"/>
              </a:rPr>
              <a:t>-No documentation of the Pump Intake depth</a:t>
            </a:r>
            <a:r>
              <a:rPr lang="en-US" sz="1200" b="1" i="1" dirty="0">
                <a:latin typeface="+mj-lt"/>
              </a:rPr>
              <a:t> </a:t>
            </a:r>
            <a:endParaRPr lang="en-US" sz="1200" b="1" i="1" dirty="0" smtClean="0">
              <a:latin typeface="+mj-lt"/>
            </a:endParaRPr>
          </a:p>
          <a:p>
            <a:r>
              <a:rPr lang="en-US" sz="1200" b="1" i="1" dirty="0" smtClean="0">
                <a:latin typeface="+mj-lt"/>
              </a:rPr>
              <a:t>It </a:t>
            </a:r>
            <a:r>
              <a:rPr lang="en-US" sz="1200" b="1" i="1" dirty="0">
                <a:latin typeface="+mj-lt"/>
              </a:rPr>
              <a:t>is illegal for a </a:t>
            </a:r>
            <a:r>
              <a:rPr lang="en-US" sz="1200" i="1" dirty="0">
                <a:latin typeface="+mj-lt"/>
              </a:rPr>
              <a:t>pump intake to be </a:t>
            </a:r>
            <a:r>
              <a:rPr lang="en-US" sz="1200" i="1" dirty="0" smtClean="0">
                <a:latin typeface="+mj-lt"/>
              </a:rPr>
              <a:t>set (1) </a:t>
            </a:r>
            <a:r>
              <a:rPr lang="en-US" sz="1200" i="1" dirty="0">
                <a:latin typeface="+mj-lt"/>
              </a:rPr>
              <a:t>below the top of the uppermost confined aquifer in </a:t>
            </a:r>
            <a:r>
              <a:rPr lang="en-US" sz="1200" i="1" dirty="0" smtClean="0">
                <a:latin typeface="+mj-lt"/>
              </a:rPr>
              <a:t>use or (2) below the bottom of an unconfined aquifer.  </a:t>
            </a:r>
            <a:r>
              <a:rPr lang="en-US" sz="1200" i="1" dirty="0">
                <a:latin typeface="+mj-lt"/>
              </a:rPr>
              <a:t>If the pump depth is not documented, the pump may have to be pulled to determine the depth or to raise the pump.  Raising the pump can reduce the well yield, sometimes significantly. </a:t>
            </a:r>
            <a:r>
              <a:rPr lang="en-US" sz="1400" i="1" dirty="0">
                <a:latin typeface="+mj-lt"/>
              </a:rPr>
              <a:t> </a:t>
            </a:r>
          </a:p>
          <a:p>
            <a:endParaRPr lang="en-US" sz="1400" dirty="0" smtClean="0">
              <a:latin typeface="+mj-lt"/>
            </a:endParaRPr>
          </a:p>
          <a:p>
            <a:endParaRPr lang="en-US" sz="1400" dirty="0">
              <a:latin typeface="+mj-lt"/>
            </a:endParaRPr>
          </a:p>
          <a:p>
            <a:endParaRPr lang="en-US" sz="1400" dirty="0" smtClean="0">
              <a:latin typeface="+mj-lt"/>
            </a:endParaRPr>
          </a:p>
          <a:p>
            <a:endParaRPr lang="en-US" sz="1400" dirty="0">
              <a:latin typeface="+mj-lt"/>
            </a:endParaRPr>
          </a:p>
          <a:p>
            <a:endParaRPr lang="en-US" sz="1400" dirty="0" smtClean="0">
              <a:latin typeface="+mj-lt"/>
            </a:endParaRPr>
          </a:p>
          <a:p>
            <a:endParaRPr lang="en-US" sz="1400" dirty="0"/>
          </a:p>
        </p:txBody>
      </p:sp>
      <p:sp>
        <p:nvSpPr>
          <p:cNvPr id="166" name="TextBox 165"/>
          <p:cNvSpPr txBox="1"/>
          <p:nvPr/>
        </p:nvSpPr>
        <p:spPr>
          <a:xfrm>
            <a:off x="228600" y="2133601"/>
            <a:ext cx="990600" cy="707886"/>
          </a:xfrm>
          <a:prstGeom prst="rect">
            <a:avLst/>
          </a:prstGeom>
          <a:noFill/>
        </p:spPr>
        <p:txBody>
          <a:bodyPr wrap="square" rtlCol="0">
            <a:spAutoFit/>
          </a:bodyPr>
          <a:lstStyle/>
          <a:p>
            <a:r>
              <a:rPr lang="en-US" sz="1000" dirty="0" smtClean="0">
                <a:solidFill>
                  <a:srgbClr val="095BFF"/>
                </a:solidFill>
                <a:latin typeface="+mj-lt"/>
              </a:rPr>
              <a:t>Flow through gravel pack from overlying aquifers</a:t>
            </a:r>
            <a:endParaRPr lang="en-US" sz="1000" dirty="0">
              <a:solidFill>
                <a:srgbClr val="095BFF"/>
              </a:solidFill>
              <a:latin typeface="+mj-lt"/>
            </a:endParaRPr>
          </a:p>
        </p:txBody>
      </p:sp>
      <p:sp>
        <p:nvSpPr>
          <p:cNvPr id="167" name="Rectangle 166"/>
          <p:cNvSpPr/>
          <p:nvPr/>
        </p:nvSpPr>
        <p:spPr>
          <a:xfrm>
            <a:off x="304800" y="1219200"/>
            <a:ext cx="990600" cy="307777"/>
          </a:xfrm>
          <a:prstGeom prst="rect">
            <a:avLst/>
          </a:prstGeom>
        </p:spPr>
        <p:txBody>
          <a:bodyPr wrap="square">
            <a:spAutoFit/>
          </a:bodyPr>
          <a:lstStyle/>
          <a:p>
            <a:r>
              <a:rPr lang="en-US" sz="1400" dirty="0" smtClean="0">
                <a:solidFill>
                  <a:srgbClr val="FF0000"/>
                </a:solidFill>
                <a:latin typeface="+mj-lt"/>
              </a:rPr>
              <a:t>Grout</a:t>
            </a:r>
            <a:endParaRPr lang="en-US" sz="1400" dirty="0">
              <a:solidFill>
                <a:srgbClr val="FF0000"/>
              </a:solidFill>
              <a:latin typeface="+mj-lt"/>
            </a:endParaRPr>
          </a:p>
        </p:txBody>
      </p:sp>
      <p:cxnSp>
        <p:nvCxnSpPr>
          <p:cNvPr id="168" name="Straight Arrow Connector 167"/>
          <p:cNvCxnSpPr/>
          <p:nvPr/>
        </p:nvCxnSpPr>
        <p:spPr>
          <a:xfrm flipV="1">
            <a:off x="838200" y="1295402"/>
            <a:ext cx="533400" cy="76198"/>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2" name="Rectangle 171"/>
          <p:cNvSpPr/>
          <p:nvPr/>
        </p:nvSpPr>
        <p:spPr>
          <a:xfrm>
            <a:off x="228600" y="4114800"/>
            <a:ext cx="914400" cy="738664"/>
          </a:xfrm>
          <a:prstGeom prst="rect">
            <a:avLst/>
          </a:prstGeom>
        </p:spPr>
        <p:txBody>
          <a:bodyPr wrap="square">
            <a:spAutoFit/>
          </a:bodyPr>
          <a:lstStyle/>
          <a:p>
            <a:r>
              <a:rPr lang="en-US" sz="1400" dirty="0" err="1" smtClean="0">
                <a:solidFill>
                  <a:srgbClr val="FF0000"/>
                </a:solidFill>
                <a:latin typeface="+mj-lt"/>
              </a:rPr>
              <a:t>ExtendedGravel</a:t>
            </a:r>
            <a:r>
              <a:rPr lang="en-US" sz="1400" dirty="0" smtClean="0">
                <a:solidFill>
                  <a:srgbClr val="FF0000"/>
                </a:solidFill>
                <a:latin typeface="+mj-lt"/>
              </a:rPr>
              <a:t> Pack</a:t>
            </a:r>
            <a:endParaRPr lang="en-US" sz="1400" dirty="0">
              <a:solidFill>
                <a:srgbClr val="FF0000"/>
              </a:solidFill>
              <a:latin typeface="+mj-lt"/>
            </a:endParaRPr>
          </a:p>
        </p:txBody>
      </p:sp>
      <p:cxnSp>
        <p:nvCxnSpPr>
          <p:cNvPr id="173" name="Straight Arrow Connector 172"/>
          <p:cNvCxnSpPr/>
          <p:nvPr/>
        </p:nvCxnSpPr>
        <p:spPr>
          <a:xfrm flipV="1">
            <a:off x="685800" y="4442460"/>
            <a:ext cx="685800" cy="28194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0" name="Rectangle 179"/>
          <p:cNvSpPr/>
          <p:nvPr/>
        </p:nvSpPr>
        <p:spPr>
          <a:xfrm>
            <a:off x="533400" y="6324600"/>
            <a:ext cx="1295400" cy="430887"/>
          </a:xfrm>
          <a:prstGeom prst="rect">
            <a:avLst/>
          </a:prstGeom>
        </p:spPr>
        <p:txBody>
          <a:bodyPr wrap="square">
            <a:spAutoFit/>
          </a:bodyPr>
          <a:lstStyle/>
          <a:p>
            <a:r>
              <a:rPr lang="en-US" sz="1100" dirty="0" smtClean="0">
                <a:latin typeface="+mj-lt"/>
              </a:rPr>
              <a:t>Page 2</a:t>
            </a:r>
          </a:p>
          <a:p>
            <a:r>
              <a:rPr lang="en-US" sz="1100" dirty="0" smtClean="0">
                <a:latin typeface="+mj-lt"/>
              </a:rPr>
              <a:t>February 2014</a:t>
            </a:r>
            <a:endParaRPr lang="en-US" sz="1100" dirty="0">
              <a:latin typeface="+mj-lt"/>
            </a:endParaRPr>
          </a:p>
        </p:txBody>
      </p:sp>
      <p:sp>
        <p:nvSpPr>
          <p:cNvPr id="25" name="Text Box 16"/>
          <p:cNvSpPr txBox="1">
            <a:spLocks noChangeArrowheads="1"/>
          </p:cNvSpPr>
          <p:nvPr/>
        </p:nvSpPr>
        <p:spPr bwMode="auto">
          <a:xfrm>
            <a:off x="2266950" y="1684020"/>
            <a:ext cx="1253066" cy="304800"/>
          </a:xfrm>
          <a:prstGeom prst="rect">
            <a:avLst/>
          </a:prstGeom>
          <a:noFill/>
          <a:ln w="9525">
            <a:noFill/>
            <a:miter lim="800000"/>
            <a:headEnd/>
            <a:tailEnd/>
          </a:ln>
        </p:spPr>
        <p:txBody>
          <a:bodyPr wrap="square">
            <a:spAutoFit/>
          </a:bodyPr>
          <a:lstStyle/>
          <a:p>
            <a:r>
              <a:rPr lang="en-US" sz="1400" dirty="0">
                <a:latin typeface="+mj-lt"/>
              </a:rPr>
              <a:t>Confining </a:t>
            </a:r>
            <a:r>
              <a:rPr lang="en-US" sz="1400" dirty="0" smtClean="0">
                <a:latin typeface="+mj-lt"/>
              </a:rPr>
              <a:t>unit</a:t>
            </a:r>
            <a:endParaRPr lang="en-US" sz="1400" dirty="0">
              <a:latin typeface="+mj-lt"/>
            </a:endParaRPr>
          </a:p>
        </p:txBody>
      </p:sp>
      <p:sp>
        <p:nvSpPr>
          <p:cNvPr id="54" name="Rectangle 53"/>
          <p:cNvSpPr/>
          <p:nvPr/>
        </p:nvSpPr>
        <p:spPr>
          <a:xfrm>
            <a:off x="1531620" y="1524000"/>
            <a:ext cx="13716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228600" y="5257801"/>
            <a:ext cx="838200" cy="553998"/>
          </a:xfrm>
          <a:prstGeom prst="rect">
            <a:avLst/>
          </a:prstGeom>
          <a:noFill/>
        </p:spPr>
        <p:txBody>
          <a:bodyPr wrap="square" rtlCol="0">
            <a:spAutoFit/>
          </a:bodyPr>
          <a:lstStyle/>
          <a:p>
            <a:r>
              <a:rPr lang="en-US" sz="1000" dirty="0" smtClean="0">
                <a:solidFill>
                  <a:srgbClr val="095BFF"/>
                </a:solidFill>
                <a:latin typeface="+mj-lt"/>
              </a:rPr>
              <a:t>Flow</a:t>
            </a:r>
          </a:p>
          <a:p>
            <a:r>
              <a:rPr lang="en-US" sz="1000" dirty="0" smtClean="0">
                <a:solidFill>
                  <a:srgbClr val="095BFF"/>
                </a:solidFill>
                <a:latin typeface="+mj-lt"/>
              </a:rPr>
              <a:t>through well screen</a:t>
            </a:r>
            <a:endParaRPr lang="en-US" sz="1000" dirty="0">
              <a:solidFill>
                <a:srgbClr val="095BFF"/>
              </a:solidFill>
              <a:latin typeface="+mj-lt"/>
            </a:endParaRPr>
          </a:p>
        </p:txBody>
      </p:sp>
      <p:sp>
        <p:nvSpPr>
          <p:cNvPr id="56" name="Rectangle 55"/>
          <p:cNvSpPr/>
          <p:nvPr/>
        </p:nvSpPr>
        <p:spPr>
          <a:xfrm>
            <a:off x="1981200" y="4191000"/>
            <a:ext cx="76200" cy="12192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209800" y="4191000"/>
            <a:ext cx="76200" cy="12192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34" descr="Dark horizontal"/>
          <p:cNvSpPr>
            <a:spLocks noChangeArrowheads="1"/>
          </p:cNvSpPr>
          <p:nvPr/>
        </p:nvSpPr>
        <p:spPr bwMode="auto">
          <a:xfrm>
            <a:off x="2057400" y="4648200"/>
            <a:ext cx="152400" cy="762000"/>
          </a:xfrm>
          <a:prstGeom prst="rect">
            <a:avLst/>
          </a:prstGeom>
          <a:pattFill prst="dkHorz">
            <a:fgClr>
              <a:schemeClr val="tx1"/>
            </a:fgClr>
            <a:bgClr>
              <a:schemeClr val="bg1"/>
            </a:bgClr>
          </a:pattFill>
          <a:ln w="9525">
            <a:noFill/>
            <a:miter lim="800000"/>
            <a:headEnd/>
            <a:tailEnd/>
          </a:ln>
        </p:spPr>
        <p:txBody>
          <a:bodyPr wrap="none" anchor="ctr"/>
          <a:lstStyle/>
          <a:p>
            <a:endParaRPr lang="en-US"/>
          </a:p>
        </p:txBody>
      </p:sp>
      <p:sp>
        <p:nvSpPr>
          <p:cNvPr id="61" name="TextBox 60"/>
          <p:cNvSpPr txBox="1"/>
          <p:nvPr/>
        </p:nvSpPr>
        <p:spPr>
          <a:xfrm>
            <a:off x="2438400" y="4191000"/>
            <a:ext cx="1864613" cy="600164"/>
          </a:xfrm>
          <a:prstGeom prst="rect">
            <a:avLst/>
          </a:prstGeom>
          <a:noFill/>
        </p:spPr>
        <p:txBody>
          <a:bodyPr wrap="square" rtlCol="0">
            <a:spAutoFit/>
          </a:bodyPr>
          <a:lstStyle/>
          <a:p>
            <a:r>
              <a:rPr lang="en-US" sz="1100" dirty="0" smtClean="0">
                <a:latin typeface="+mj-lt"/>
              </a:rPr>
              <a:t>2a:  Shows screening </a:t>
            </a:r>
          </a:p>
          <a:p>
            <a:r>
              <a:rPr lang="en-US" sz="1100" dirty="0" smtClean="0">
                <a:latin typeface="+mj-lt"/>
              </a:rPr>
              <a:t>through multiple aquifers  and through confining unit</a:t>
            </a:r>
            <a:endParaRPr lang="en-US" sz="1100" dirty="0">
              <a:latin typeface="+mj-lt"/>
            </a:endParaRPr>
          </a:p>
        </p:txBody>
      </p:sp>
      <p:cxnSp>
        <p:nvCxnSpPr>
          <p:cNvPr id="63" name="Straight Arrow Connector 62"/>
          <p:cNvCxnSpPr/>
          <p:nvPr/>
        </p:nvCxnSpPr>
        <p:spPr>
          <a:xfrm flipH="1">
            <a:off x="2346960" y="4419600"/>
            <a:ext cx="152400" cy="15240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TotalTime>
  <Words>657</Words>
  <Application>Microsoft Office PowerPoint</Application>
  <PresentationFormat>On-screen Show (4:3)</PresentationFormat>
  <Paragraphs>80</Paragraphs>
  <Slides>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Flow</vt:lpstr>
      <vt:lpstr>Picture</vt:lpstr>
      <vt:lpstr>Factsheet: Groundwater Well Installation in Groundwater Management Areas         </vt:lpstr>
      <vt:lpstr>DEQ Factsheet: Groundwater Well Installation in Groundwater Management Areas</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lfn41946</dc:creator>
  <cp:lastModifiedBy>lfn41946</cp:lastModifiedBy>
  <cp:revision>27</cp:revision>
  <dcterms:created xsi:type="dcterms:W3CDTF">2012-09-19T13:12:49Z</dcterms:created>
  <dcterms:modified xsi:type="dcterms:W3CDTF">2014-02-10T14:49:47Z</dcterms:modified>
</cp:coreProperties>
</file>